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1319" r:id="rId3"/>
    <p:sldId id="1320" r:id="rId4"/>
    <p:sldId id="1333" r:id="rId5"/>
    <p:sldId id="1321" r:id="rId6"/>
    <p:sldId id="1332" r:id="rId7"/>
    <p:sldId id="1340" r:id="rId8"/>
    <p:sldId id="1342" r:id="rId9"/>
    <p:sldId id="1334" r:id="rId10"/>
    <p:sldId id="1338" r:id="rId11"/>
    <p:sldId id="1339" r:id="rId12"/>
    <p:sldId id="1336" r:id="rId13"/>
    <p:sldId id="1343" r:id="rId14"/>
    <p:sldId id="1327" r:id="rId15"/>
  </p:sldIdLst>
  <p:sldSz cx="24384000" cy="13716000"/>
  <p:notesSz cx="6735763" cy="98663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xmlns="">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initials="П"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B80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37" d="100"/>
          <a:sy n="37" d="100"/>
        </p:scale>
        <p:origin x="-306" y="-9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79375" y="739775"/>
            <a:ext cx="6577013" cy="3700463"/>
          </a:xfrm>
          <a:prstGeom prst="rect">
            <a:avLst/>
          </a:prstGeom>
        </p:spPr>
        <p:txBody>
          <a:bodyPr/>
          <a:lstStyle/>
          <a:p>
            <a:endParaRPr/>
          </a:p>
        </p:txBody>
      </p:sp>
      <p:sp>
        <p:nvSpPr>
          <p:cNvPr id="149" name="Shape 149"/>
          <p:cNvSpPr>
            <a:spLocks noGrp="1"/>
          </p:cNvSpPr>
          <p:nvPr>
            <p:ph type="body" sz="quarter" idx="1"/>
          </p:nvPr>
        </p:nvSpPr>
        <p:spPr>
          <a:xfrm>
            <a:off x="898102" y="4686499"/>
            <a:ext cx="4939560" cy="4439841"/>
          </a:xfrm>
          <a:prstGeom prst="rect">
            <a:avLst/>
          </a:prstGeom>
        </p:spPr>
        <p:txBody>
          <a:bodyPr/>
          <a:lstStyle/>
          <a:p>
            <a:endParaRPr/>
          </a:p>
        </p:txBody>
      </p:sp>
    </p:spTree>
    <p:extLst>
      <p:ext uri="{BB962C8B-B14F-4D97-AF65-F5344CB8AC3E}">
        <p14:creationId xmlns:p14="http://schemas.microsoft.com/office/powerpoint/2010/main" val="181480234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mage" descr="Image"/>
          <p:cNvPicPr>
            <a:picLocks noChangeAspect="1"/>
          </p:cNvPicPr>
          <p:nvPr/>
        </p:nvPicPr>
        <p:blipFill>
          <a:blip r:embed="rId2"/>
          <a:stretch>
            <a:fillRect/>
          </a:stretch>
        </p:blipFill>
        <p:spPr>
          <a:xfrm>
            <a:off x="10665074" y="346877"/>
            <a:ext cx="13136826" cy="3158439"/>
          </a:xfrm>
          <a:prstGeom prst="rect">
            <a:avLst/>
          </a:prstGeom>
          <a:ln w="12700">
            <a:miter lim="400000"/>
          </a:ln>
        </p:spPr>
      </p:pic>
      <p:sp>
        <p:nvSpPr>
          <p:cNvPr id="3" name="Текст 2">
            <a:extLst>
              <a:ext uri="{FF2B5EF4-FFF2-40B4-BE49-F238E27FC236}">
                <a16:creationId xmlns:a16="http://schemas.microsoft.com/office/drawing/2014/main" xmlns="" id="{AE859B45-59C1-4B6F-9622-DE57B21488D8}"/>
              </a:ext>
            </a:extLst>
          </p:cNvPr>
          <p:cNvSpPr>
            <a:spLocks noGrp="1"/>
          </p:cNvSpPr>
          <p:nvPr>
            <p:ph type="body" sz="half" idx="1"/>
          </p:nvPr>
        </p:nvSpPr>
        <p:spPr>
          <a:xfrm>
            <a:off x="1415872" y="4188543"/>
            <a:ext cx="20876154" cy="4904657"/>
          </a:xfrm>
        </p:spPr>
        <p:txBody>
          <a:bodyPr>
            <a:normAutofit fontScale="85000" lnSpcReduction="10000"/>
          </a:bodyPr>
          <a:lstStyle/>
          <a:p>
            <a:pPr algn="ctr"/>
            <a:endParaRPr lang="uk-UA" sz="8800" dirty="0">
              <a:solidFill>
                <a:srgbClr val="0070C0"/>
              </a:solidFill>
            </a:endParaRPr>
          </a:p>
          <a:p>
            <a:pPr algn="ctr"/>
            <a:r>
              <a:rPr lang="uk-UA" sz="11500" b="1" dirty="0">
                <a:solidFill>
                  <a:srgbClr val="0070C0"/>
                </a:solidFill>
                <a:latin typeface="Times New Roman" panose="02020603050405020304" pitchFamily="18" charset="0"/>
                <a:cs typeface="Times New Roman" panose="02020603050405020304" pitchFamily="18" charset="0"/>
              </a:rPr>
              <a:t>Мінімальне податкове </a:t>
            </a:r>
            <a:r>
              <a:rPr lang="uk-UA" sz="11500" b="1" dirty="0" smtClean="0">
                <a:solidFill>
                  <a:srgbClr val="0070C0"/>
                </a:solidFill>
                <a:latin typeface="Times New Roman" panose="02020603050405020304" pitchFamily="18" charset="0"/>
                <a:cs typeface="Times New Roman" panose="02020603050405020304" pitchFamily="18" charset="0"/>
              </a:rPr>
              <a:t>зобов’язання</a:t>
            </a:r>
          </a:p>
          <a:p>
            <a:pPr algn="ctr"/>
            <a:endParaRPr lang="uk-UA" sz="8800" dirty="0" smtClean="0">
              <a:solidFill>
                <a:srgbClr val="0070C0"/>
              </a:solidFill>
              <a:latin typeface="Times New Roman" panose="02020603050405020304" pitchFamily="18" charset="0"/>
              <a:cs typeface="Times New Roman" panose="02020603050405020304" pitchFamily="18" charset="0"/>
            </a:endParaRPr>
          </a:p>
          <a:p>
            <a:pPr algn="ctr"/>
            <a:r>
              <a:rPr lang="uk-UA" sz="8800" dirty="0" smtClean="0">
                <a:solidFill>
                  <a:srgbClr val="0070C0"/>
                </a:solidFill>
                <a:latin typeface="Times New Roman" panose="02020603050405020304" pitchFamily="18" charset="0"/>
                <a:cs typeface="Times New Roman" panose="02020603050405020304" pitchFamily="18" charset="0"/>
              </a:rPr>
              <a:t>2022 - 2023</a:t>
            </a:r>
            <a:endParaRPr lang="uk-UA" sz="8800" dirty="0">
              <a:solidFill>
                <a:srgbClr val="0070C0"/>
              </a:solidFill>
              <a:latin typeface="Times New Roman" panose="02020603050405020304" pitchFamily="18" charset="0"/>
              <a:cs typeface="Times New Roman" panose="02020603050405020304" pitchFamily="18" charset="0"/>
            </a:endParaRPr>
          </a:p>
          <a:p>
            <a:pPr algn="ctr"/>
            <a:endParaRPr lang="uk-UA" dirty="0">
              <a:solidFill>
                <a:srgbClr val="0070C0"/>
              </a:solidFill>
            </a:endParaRPr>
          </a:p>
          <a:p>
            <a:endParaRPr lang="uk-UA"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20" t="21695" r="2367" b="10069"/>
          <a:stretch/>
        </p:blipFill>
        <p:spPr bwMode="auto">
          <a:xfrm>
            <a:off x="2373923" y="2700670"/>
            <a:ext cx="21272885" cy="10083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Овал 7">
            <a:extLst>
              <a:ext uri="{FF2B5EF4-FFF2-40B4-BE49-F238E27FC236}">
                <a16:creationId xmlns:a16="http://schemas.microsoft.com/office/drawing/2014/main" xmlns="" id="{41C87C73-AF84-4E9D-9017-3F448185DD16}"/>
              </a:ext>
            </a:extLst>
          </p:cNvPr>
          <p:cNvSpPr/>
          <p:nvPr/>
        </p:nvSpPr>
        <p:spPr>
          <a:xfrm>
            <a:off x="508000" y="4657060"/>
            <a:ext cx="3657600" cy="5502939"/>
          </a:xfrm>
          <a:prstGeom prst="ellipse">
            <a:avLst/>
          </a:prstGeom>
          <a:solidFill>
            <a:srgbClr val="4F81BD"/>
          </a:solidFill>
          <a:ln w="25400" cap="flat" cmpd="sng" algn="ctr">
            <a:solidFill>
              <a:srgbClr val="4F81BD">
                <a:shade val="50000"/>
              </a:srgbClr>
            </a:solidFill>
            <a:prstDash val="solid"/>
          </a:ln>
          <a:effectLst/>
        </p:spPr>
        <p:txBody>
          <a:bodyPr rtlCol="0" anchor="ctr"/>
          <a:lstStyle/>
          <a:p>
            <a:r>
              <a:rPr lang="ru-RU" sz="4000" dirty="0" smtClean="0">
                <a:solidFill>
                  <a:schemeClr val="bg1"/>
                </a:solidFill>
              </a:rPr>
              <a:t> </a:t>
            </a:r>
            <a:r>
              <a:rPr lang="ru-RU" sz="4000" dirty="0" err="1" smtClean="0">
                <a:solidFill>
                  <a:schemeClr val="bg1"/>
                </a:solidFill>
              </a:rPr>
              <a:t>Розділ</a:t>
            </a:r>
            <a:r>
              <a:rPr lang="ru-RU" sz="4000" dirty="0" smtClean="0">
                <a:solidFill>
                  <a:schemeClr val="bg1"/>
                </a:solidFill>
              </a:rPr>
              <a:t> І</a:t>
            </a:r>
            <a:endParaRPr lang="ru-RU" sz="4000" dirty="0">
              <a:solidFill>
                <a:schemeClr val="bg1"/>
              </a:solidFill>
            </a:endParaRPr>
          </a:p>
        </p:txBody>
      </p:sp>
      <p:pic>
        <p:nvPicPr>
          <p:cNvPr id="4" name="Image" descr="Image"/>
          <p:cNvPicPr>
            <a:picLocks noChangeAspect="1"/>
          </p:cNvPicPr>
          <p:nvPr/>
        </p:nvPicPr>
        <p:blipFill>
          <a:blip r:embed="rId3"/>
          <a:stretch>
            <a:fillRect/>
          </a:stretch>
        </p:blipFill>
        <p:spPr>
          <a:xfrm>
            <a:off x="15102348" y="249379"/>
            <a:ext cx="8727470" cy="2165685"/>
          </a:xfrm>
          <a:prstGeom prst="rect">
            <a:avLst/>
          </a:prstGeom>
          <a:ln w="12700">
            <a:miter lim="400000"/>
          </a:ln>
        </p:spPr>
      </p:pic>
    </p:spTree>
    <p:extLst>
      <p:ext uri="{BB962C8B-B14F-4D97-AF65-F5344CB8AC3E}">
        <p14:creationId xmlns:p14="http://schemas.microsoft.com/office/powerpoint/2010/main" val="287393449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25" t="21180" r="16685" b="9028"/>
          <a:stretch/>
        </p:blipFill>
        <p:spPr bwMode="auto">
          <a:xfrm>
            <a:off x="3147645" y="1850064"/>
            <a:ext cx="20521247" cy="10468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Овал 7">
            <a:extLst>
              <a:ext uri="{FF2B5EF4-FFF2-40B4-BE49-F238E27FC236}">
                <a16:creationId xmlns:a16="http://schemas.microsoft.com/office/drawing/2014/main" xmlns="" id="{41C87C73-AF84-4E9D-9017-3F448185DD16}"/>
              </a:ext>
            </a:extLst>
          </p:cNvPr>
          <p:cNvSpPr/>
          <p:nvPr/>
        </p:nvSpPr>
        <p:spPr>
          <a:xfrm>
            <a:off x="529265" y="4699591"/>
            <a:ext cx="3468577" cy="5396614"/>
          </a:xfrm>
          <a:prstGeom prst="ellipse">
            <a:avLst/>
          </a:prstGeom>
          <a:solidFill>
            <a:srgbClr val="4F81BD"/>
          </a:solidFill>
          <a:ln w="25400" cap="flat" cmpd="sng" algn="ctr">
            <a:solidFill>
              <a:srgbClr val="4F81BD">
                <a:shade val="50000"/>
              </a:srgbClr>
            </a:solidFill>
            <a:prstDash val="solid"/>
          </a:ln>
          <a:effectLst/>
        </p:spPr>
        <p:txBody>
          <a:bodyPr rtlCol="0" anchor="ctr"/>
          <a:lstStyle/>
          <a:p>
            <a:r>
              <a:rPr lang="ru-RU" sz="4000" dirty="0" smtClean="0">
                <a:solidFill>
                  <a:schemeClr val="bg1"/>
                </a:solidFill>
              </a:rPr>
              <a:t> </a:t>
            </a:r>
            <a:r>
              <a:rPr lang="ru-RU" sz="4000" dirty="0" err="1" smtClean="0">
                <a:solidFill>
                  <a:schemeClr val="bg1"/>
                </a:solidFill>
              </a:rPr>
              <a:t>Розділ</a:t>
            </a:r>
            <a:r>
              <a:rPr lang="ru-RU" sz="4000" dirty="0" smtClean="0">
                <a:solidFill>
                  <a:schemeClr val="bg1"/>
                </a:solidFill>
              </a:rPr>
              <a:t> ІІ</a:t>
            </a:r>
            <a:endParaRPr lang="ru-RU" sz="4000" dirty="0">
              <a:solidFill>
                <a:schemeClr val="bg1"/>
              </a:solidFill>
            </a:endParaRPr>
          </a:p>
        </p:txBody>
      </p:sp>
      <p:pic>
        <p:nvPicPr>
          <p:cNvPr id="4" name="Image" descr="Image"/>
          <p:cNvPicPr>
            <a:picLocks noChangeAspect="1"/>
          </p:cNvPicPr>
          <p:nvPr/>
        </p:nvPicPr>
        <p:blipFill>
          <a:blip r:embed="rId3"/>
          <a:stretch>
            <a:fillRect/>
          </a:stretch>
        </p:blipFill>
        <p:spPr>
          <a:xfrm>
            <a:off x="15102348" y="249379"/>
            <a:ext cx="8727470" cy="1919663"/>
          </a:xfrm>
          <a:prstGeom prst="rect">
            <a:avLst/>
          </a:prstGeom>
          <a:ln w="12700">
            <a:miter lim="400000"/>
          </a:ln>
        </p:spPr>
      </p:pic>
    </p:spTree>
    <p:extLst>
      <p:ext uri="{BB962C8B-B14F-4D97-AF65-F5344CB8AC3E}">
        <p14:creationId xmlns:p14="http://schemas.microsoft.com/office/powerpoint/2010/main" val="189074805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318846" y="646810"/>
            <a:ext cx="12163669" cy="1431475"/>
          </a:xfrm>
        </p:spPr>
        <p:txBody>
          <a:bodyPr/>
          <a:lstStyle/>
          <a:p>
            <a:r>
              <a:rPr lang="ru-RU" dirty="0" smtClean="0"/>
              <a:t>Приклад </a:t>
            </a:r>
            <a:r>
              <a:rPr lang="ru-RU" dirty="0" err="1" smtClean="0"/>
              <a:t>розрахунку</a:t>
            </a:r>
            <a:endParaRPr lang="ru-RU" dirty="0"/>
          </a:p>
        </p:txBody>
      </p:sp>
      <p:pic>
        <p:nvPicPr>
          <p:cNvPr id="5" name="Image" descr="Image"/>
          <p:cNvPicPr>
            <a:picLocks noChangeAspect="1"/>
          </p:cNvPicPr>
          <p:nvPr/>
        </p:nvPicPr>
        <p:blipFill>
          <a:blip r:embed="rId2"/>
          <a:stretch>
            <a:fillRect/>
          </a:stretch>
        </p:blipFill>
        <p:spPr>
          <a:xfrm>
            <a:off x="15102348" y="249379"/>
            <a:ext cx="8727470" cy="2165685"/>
          </a:xfrm>
          <a:prstGeom prst="rect">
            <a:avLst/>
          </a:prstGeom>
          <a:ln w="12700">
            <a:miter lim="400000"/>
          </a:ln>
        </p:spPr>
      </p:pic>
      <p:graphicFrame>
        <p:nvGraphicFramePr>
          <p:cNvPr id="6" name="Таблица 5"/>
          <p:cNvGraphicFramePr>
            <a:graphicFrameLocks noGrp="1"/>
          </p:cNvGraphicFramePr>
          <p:nvPr>
            <p:extLst>
              <p:ext uri="{D42A27DB-BD31-4B8C-83A1-F6EECF244321}">
                <p14:modId xmlns:p14="http://schemas.microsoft.com/office/powerpoint/2010/main" val="2620371780"/>
              </p:ext>
            </p:extLst>
          </p:nvPr>
        </p:nvGraphicFramePr>
        <p:xfrm>
          <a:off x="1100992" y="2700301"/>
          <a:ext cx="21970999" cy="5593080"/>
        </p:xfrm>
        <a:graphic>
          <a:graphicData uri="http://schemas.openxmlformats.org/drawingml/2006/table">
            <a:tbl>
              <a:tblPr firstRow="1" firstCol="1" bandRow="1">
                <a:tableStyleId>{5940675A-B579-460E-94D1-54222C63F5DA}</a:tableStyleId>
              </a:tblPr>
              <a:tblGrid>
                <a:gridCol w="1863142">
                  <a:extLst>
                    <a:ext uri="{9D8B030D-6E8A-4147-A177-3AD203B41FA5}">
                      <a16:colId xmlns:a16="http://schemas.microsoft.com/office/drawing/2014/main" xmlns="" val="1684019696"/>
                    </a:ext>
                  </a:extLst>
                </a:gridCol>
                <a:gridCol w="2545082">
                  <a:extLst>
                    <a:ext uri="{9D8B030D-6E8A-4147-A177-3AD203B41FA5}">
                      <a16:colId xmlns:a16="http://schemas.microsoft.com/office/drawing/2014/main" xmlns="" val="1371808260"/>
                    </a:ext>
                  </a:extLst>
                </a:gridCol>
                <a:gridCol w="2894938">
                  <a:extLst>
                    <a:ext uri="{9D8B030D-6E8A-4147-A177-3AD203B41FA5}">
                      <a16:colId xmlns:a16="http://schemas.microsoft.com/office/drawing/2014/main" xmlns="" val="536328471"/>
                    </a:ext>
                  </a:extLst>
                </a:gridCol>
                <a:gridCol w="1784044">
                  <a:extLst>
                    <a:ext uri="{9D8B030D-6E8A-4147-A177-3AD203B41FA5}">
                      <a16:colId xmlns:a16="http://schemas.microsoft.com/office/drawing/2014/main" xmlns="" val="745804065"/>
                    </a:ext>
                  </a:extLst>
                </a:gridCol>
                <a:gridCol w="1863142">
                  <a:extLst>
                    <a:ext uri="{9D8B030D-6E8A-4147-A177-3AD203B41FA5}">
                      <a16:colId xmlns:a16="http://schemas.microsoft.com/office/drawing/2014/main" xmlns="" val="2924429211"/>
                    </a:ext>
                  </a:extLst>
                </a:gridCol>
                <a:gridCol w="2100427">
                  <a:extLst>
                    <a:ext uri="{9D8B030D-6E8A-4147-A177-3AD203B41FA5}">
                      <a16:colId xmlns:a16="http://schemas.microsoft.com/office/drawing/2014/main" xmlns="" val="3490843062"/>
                    </a:ext>
                  </a:extLst>
                </a:gridCol>
                <a:gridCol w="1401971">
                  <a:extLst>
                    <a:ext uri="{9D8B030D-6E8A-4147-A177-3AD203B41FA5}">
                      <a16:colId xmlns:a16="http://schemas.microsoft.com/office/drawing/2014/main" xmlns="" val="1671801065"/>
                    </a:ext>
                  </a:extLst>
                </a:gridCol>
                <a:gridCol w="1915364">
                  <a:extLst>
                    <a:ext uri="{9D8B030D-6E8A-4147-A177-3AD203B41FA5}">
                      <a16:colId xmlns:a16="http://schemas.microsoft.com/office/drawing/2014/main" xmlns="" val="1160061067"/>
                    </a:ext>
                  </a:extLst>
                </a:gridCol>
                <a:gridCol w="2720892">
                  <a:extLst>
                    <a:ext uri="{9D8B030D-6E8A-4147-A177-3AD203B41FA5}">
                      <a16:colId xmlns:a16="http://schemas.microsoft.com/office/drawing/2014/main" xmlns="" val="387213960"/>
                    </a:ext>
                  </a:extLst>
                </a:gridCol>
                <a:gridCol w="2881997">
                  <a:extLst>
                    <a:ext uri="{9D8B030D-6E8A-4147-A177-3AD203B41FA5}">
                      <a16:colId xmlns:a16="http://schemas.microsoft.com/office/drawing/2014/main" xmlns="" val="2769981994"/>
                    </a:ext>
                  </a:extLst>
                </a:gridCol>
              </a:tblGrid>
              <a:tr h="642185">
                <a:tc rowSpan="2">
                  <a:txBody>
                    <a:bodyPr/>
                    <a:lstStyle/>
                    <a:p>
                      <a:pPr algn="ctr"/>
                      <a:r>
                        <a:rPr lang="ru-RU" sz="2000" b="1" dirty="0">
                          <a:solidFill>
                            <a:srgbClr val="002060"/>
                          </a:solidFill>
                          <a:effectLst/>
                        </a:rPr>
                        <a:t>N</a:t>
                      </a:r>
                      <a:br>
                        <a:rPr lang="ru-RU" sz="2000" b="1" dirty="0">
                          <a:solidFill>
                            <a:srgbClr val="002060"/>
                          </a:solidFill>
                          <a:effectLst/>
                        </a:rPr>
                      </a:br>
                      <a:r>
                        <a:rPr lang="ru-RU" sz="2000" b="1" dirty="0">
                          <a:solidFill>
                            <a:srgbClr val="002060"/>
                          </a:solidFill>
                          <a:effectLst/>
                        </a:rPr>
                        <a:t>з/п</a:t>
                      </a:r>
                      <a:endParaRPr lang="en-US" sz="2800" b="1" dirty="0">
                        <a:solidFill>
                          <a:srgbClr val="002060"/>
                        </a:solidFill>
                        <a:effectLst/>
                        <a:latin typeface="Times New Roman" panose="02020603050405020304" pitchFamily="18" charset="0"/>
                        <a:ea typeface="Times New Roman" panose="02020603050405020304" pitchFamily="18" charset="0"/>
                      </a:endParaRPr>
                    </a:p>
                  </a:txBody>
                  <a:tcPr marL="19050" marR="19050" marT="19050" marB="19050"/>
                </a:tc>
                <a:tc rowSpan="2">
                  <a:txBody>
                    <a:bodyPr/>
                    <a:lstStyle/>
                    <a:p>
                      <a:pPr algn="ctr"/>
                      <a:r>
                        <a:rPr lang="ru-RU" sz="2000" b="1" dirty="0" err="1">
                          <a:solidFill>
                            <a:srgbClr val="002060"/>
                          </a:solidFill>
                          <a:effectLst/>
                        </a:rPr>
                        <a:t>Кадастровий</a:t>
                      </a:r>
                      <a:r>
                        <a:rPr lang="ru-RU" sz="2000" b="1" dirty="0">
                          <a:solidFill>
                            <a:srgbClr val="002060"/>
                          </a:solidFill>
                          <a:effectLst/>
                        </a:rPr>
                        <a:t> номер </a:t>
                      </a:r>
                      <a:r>
                        <a:rPr lang="ru-RU" sz="2000" b="1" dirty="0" err="1">
                          <a:solidFill>
                            <a:srgbClr val="002060"/>
                          </a:solidFill>
                          <a:effectLst/>
                        </a:rPr>
                        <a:t>земельної</a:t>
                      </a:r>
                      <a:r>
                        <a:rPr lang="ru-RU" sz="2000" b="1" dirty="0">
                          <a:solidFill>
                            <a:srgbClr val="002060"/>
                          </a:solidFill>
                          <a:effectLst/>
                        </a:rPr>
                        <a:t> </a:t>
                      </a:r>
                      <a:r>
                        <a:rPr lang="ru-RU" sz="2000" b="1" dirty="0" err="1">
                          <a:solidFill>
                            <a:srgbClr val="002060"/>
                          </a:solidFill>
                          <a:effectLst/>
                        </a:rPr>
                        <a:t>ділянки</a:t>
                      </a:r>
                      <a:r>
                        <a:rPr lang="ru-RU" sz="2000" b="1" dirty="0">
                          <a:solidFill>
                            <a:srgbClr val="002060"/>
                          </a:solidFill>
                          <a:effectLst/>
                        </a:rPr>
                        <a:t> (у </a:t>
                      </a:r>
                      <a:r>
                        <a:rPr lang="ru-RU" sz="2000" b="1" dirty="0" err="1">
                          <a:solidFill>
                            <a:srgbClr val="002060"/>
                          </a:solidFill>
                          <a:effectLst/>
                        </a:rPr>
                        <a:t>разі</a:t>
                      </a:r>
                      <a:r>
                        <a:rPr lang="ru-RU" sz="2000" b="1" dirty="0">
                          <a:solidFill>
                            <a:srgbClr val="002060"/>
                          </a:solidFill>
                          <a:effectLst/>
                        </a:rPr>
                        <a:t> </a:t>
                      </a:r>
                      <a:r>
                        <a:rPr lang="ru-RU" sz="2000" b="1" dirty="0" err="1">
                          <a:solidFill>
                            <a:srgbClr val="002060"/>
                          </a:solidFill>
                          <a:effectLst/>
                        </a:rPr>
                        <a:t>наявності</a:t>
                      </a:r>
                      <a:r>
                        <a:rPr lang="ru-RU" sz="2000" b="1" dirty="0">
                          <a:solidFill>
                            <a:srgbClr val="002060"/>
                          </a:solidFill>
                          <a:effectLst/>
                        </a:rPr>
                        <a:t>)</a:t>
                      </a:r>
                      <a:endParaRPr lang="en-US" sz="2800" b="1" dirty="0">
                        <a:solidFill>
                          <a:srgbClr val="002060"/>
                        </a:solidFill>
                        <a:effectLst/>
                        <a:latin typeface="Times New Roman" panose="02020603050405020304" pitchFamily="18" charset="0"/>
                        <a:ea typeface="Times New Roman" panose="02020603050405020304" pitchFamily="18" charset="0"/>
                      </a:endParaRPr>
                    </a:p>
                  </a:txBody>
                  <a:tcPr marL="19050" marR="19050" marT="19050" marB="19050"/>
                </a:tc>
                <a:tc rowSpan="2">
                  <a:txBody>
                    <a:bodyPr/>
                    <a:lstStyle/>
                    <a:p>
                      <a:pPr algn="ctr"/>
                      <a:r>
                        <a:rPr lang="ru-RU" sz="2000" b="1" dirty="0">
                          <a:solidFill>
                            <a:srgbClr val="002060"/>
                          </a:solidFill>
                          <a:effectLst/>
                        </a:rPr>
                        <a:t>Код ТТГ </a:t>
                      </a:r>
                      <a:r>
                        <a:rPr lang="ru-RU" sz="2000" b="1" dirty="0" err="1">
                          <a:solidFill>
                            <a:srgbClr val="002060"/>
                          </a:solidFill>
                          <a:effectLst/>
                        </a:rPr>
                        <a:t>місцезнаходження</a:t>
                      </a:r>
                      <a:r>
                        <a:rPr lang="ru-RU" sz="2000" b="1" dirty="0">
                          <a:solidFill>
                            <a:srgbClr val="002060"/>
                          </a:solidFill>
                          <a:effectLst/>
                        </a:rPr>
                        <a:t> </a:t>
                      </a:r>
                      <a:r>
                        <a:rPr lang="ru-RU" sz="2000" b="1" dirty="0" err="1">
                          <a:solidFill>
                            <a:srgbClr val="002060"/>
                          </a:solidFill>
                          <a:effectLst/>
                        </a:rPr>
                        <a:t>земельної</a:t>
                      </a:r>
                      <a:r>
                        <a:rPr lang="ru-RU" sz="2000" b="1" dirty="0">
                          <a:solidFill>
                            <a:srgbClr val="002060"/>
                          </a:solidFill>
                          <a:effectLst/>
                        </a:rPr>
                        <a:t> </a:t>
                      </a:r>
                      <a:r>
                        <a:rPr lang="ru-RU" sz="2000" b="1" dirty="0" err="1">
                          <a:solidFill>
                            <a:srgbClr val="002060"/>
                          </a:solidFill>
                          <a:effectLst/>
                        </a:rPr>
                        <a:t>ділянки</a:t>
                      </a:r>
                      <a:endParaRPr lang="en-US" sz="2800" b="1" dirty="0">
                        <a:solidFill>
                          <a:srgbClr val="002060"/>
                        </a:solidFill>
                        <a:effectLst/>
                        <a:latin typeface="Times New Roman" panose="02020603050405020304" pitchFamily="18" charset="0"/>
                        <a:ea typeface="Times New Roman" panose="02020603050405020304" pitchFamily="18" charset="0"/>
                      </a:endParaRPr>
                    </a:p>
                  </a:txBody>
                  <a:tcPr marL="19050" marR="19050" marT="19050" marB="19050"/>
                </a:tc>
                <a:tc rowSpan="2">
                  <a:txBody>
                    <a:bodyPr/>
                    <a:lstStyle/>
                    <a:p>
                      <a:pPr algn="ctr"/>
                      <a:r>
                        <a:rPr lang="ru-RU" sz="2000" b="1" dirty="0" err="1">
                          <a:solidFill>
                            <a:srgbClr val="002060"/>
                          </a:solidFill>
                          <a:effectLst/>
                        </a:rPr>
                        <a:t>Площа</a:t>
                      </a:r>
                      <a:r>
                        <a:rPr lang="ru-RU" sz="2000" b="1" dirty="0">
                          <a:solidFill>
                            <a:srgbClr val="002060"/>
                          </a:solidFill>
                          <a:effectLst/>
                        </a:rPr>
                        <a:t> </a:t>
                      </a:r>
                      <a:r>
                        <a:rPr lang="ru-RU" sz="2000" b="1" dirty="0" err="1">
                          <a:solidFill>
                            <a:srgbClr val="002060"/>
                          </a:solidFill>
                          <a:effectLst/>
                        </a:rPr>
                        <a:t>земельної</a:t>
                      </a:r>
                      <a:r>
                        <a:rPr lang="ru-RU" sz="2000" b="1" dirty="0">
                          <a:solidFill>
                            <a:srgbClr val="002060"/>
                          </a:solidFill>
                          <a:effectLst/>
                        </a:rPr>
                        <a:t> </a:t>
                      </a:r>
                      <a:r>
                        <a:rPr lang="ru-RU" sz="2000" b="1" dirty="0" err="1">
                          <a:solidFill>
                            <a:srgbClr val="002060"/>
                          </a:solidFill>
                          <a:effectLst/>
                        </a:rPr>
                        <a:t>ділянки</a:t>
                      </a:r>
                      <a:r>
                        <a:rPr lang="ru-RU" sz="2000" b="1" dirty="0">
                          <a:solidFill>
                            <a:srgbClr val="002060"/>
                          </a:solidFill>
                          <a:effectLst/>
                        </a:rPr>
                        <a:t>, га (S)</a:t>
                      </a:r>
                      <a:endParaRPr lang="en-US" sz="2800" b="1" dirty="0">
                        <a:solidFill>
                          <a:srgbClr val="002060"/>
                        </a:solidFill>
                        <a:effectLst/>
                        <a:latin typeface="Times New Roman" panose="02020603050405020304" pitchFamily="18" charset="0"/>
                        <a:ea typeface="Times New Roman" panose="02020603050405020304" pitchFamily="18" charset="0"/>
                      </a:endParaRPr>
                    </a:p>
                  </a:txBody>
                  <a:tcPr marL="19050" marR="19050" marT="19050" marB="19050"/>
                </a:tc>
                <a:tc gridSpan="2">
                  <a:txBody>
                    <a:bodyPr/>
                    <a:lstStyle/>
                    <a:p>
                      <a:pPr algn="ctr"/>
                      <a:r>
                        <a:rPr lang="ru-RU" sz="2000" b="1" dirty="0">
                          <a:solidFill>
                            <a:srgbClr val="002060"/>
                          </a:solidFill>
                          <a:effectLst/>
                        </a:rPr>
                        <a:t>Нормативна </a:t>
                      </a:r>
                      <a:r>
                        <a:rPr lang="ru-RU" sz="2000" b="1" dirty="0" err="1">
                          <a:solidFill>
                            <a:srgbClr val="002060"/>
                          </a:solidFill>
                          <a:effectLst/>
                        </a:rPr>
                        <a:t>грошова</a:t>
                      </a:r>
                      <a:r>
                        <a:rPr lang="ru-RU" sz="2000" b="1" dirty="0">
                          <a:solidFill>
                            <a:srgbClr val="002060"/>
                          </a:solidFill>
                          <a:effectLst/>
                        </a:rPr>
                        <a:t> </a:t>
                      </a:r>
                      <a:r>
                        <a:rPr lang="ru-RU" sz="2000" b="1" dirty="0" err="1">
                          <a:solidFill>
                            <a:srgbClr val="002060"/>
                          </a:solidFill>
                          <a:effectLst/>
                        </a:rPr>
                        <a:t>оцінка</a:t>
                      </a:r>
                      <a:r>
                        <a:rPr lang="ru-RU" sz="2000" b="1" dirty="0">
                          <a:solidFill>
                            <a:srgbClr val="002060"/>
                          </a:solidFill>
                          <a:effectLst/>
                        </a:rPr>
                        <a:t> </a:t>
                      </a:r>
                      <a:r>
                        <a:rPr lang="ru-RU" sz="2000" b="1" dirty="0" err="1">
                          <a:solidFill>
                            <a:srgbClr val="002060"/>
                          </a:solidFill>
                          <a:effectLst/>
                        </a:rPr>
                        <a:t>земельної</a:t>
                      </a:r>
                      <a:r>
                        <a:rPr lang="ru-RU" sz="2000" b="1" dirty="0">
                          <a:solidFill>
                            <a:srgbClr val="002060"/>
                          </a:solidFill>
                          <a:effectLst/>
                        </a:rPr>
                        <a:t> </a:t>
                      </a:r>
                      <a:r>
                        <a:rPr lang="ru-RU" sz="2000" b="1" dirty="0" err="1">
                          <a:solidFill>
                            <a:srgbClr val="002060"/>
                          </a:solidFill>
                          <a:effectLst/>
                        </a:rPr>
                        <a:t>ділянки</a:t>
                      </a:r>
                      <a:r>
                        <a:rPr lang="ru-RU" sz="2000" b="1" baseline="30000" dirty="0">
                          <a:solidFill>
                            <a:srgbClr val="002060"/>
                          </a:solidFill>
                          <a:effectLst/>
                        </a:rPr>
                        <a:t> 2</a:t>
                      </a:r>
                      <a:r>
                        <a:rPr lang="ru-RU" sz="2000" b="1" dirty="0">
                          <a:solidFill>
                            <a:srgbClr val="002060"/>
                          </a:solidFill>
                          <a:effectLst/>
                        </a:rPr>
                        <a:t>:</a:t>
                      </a:r>
                      <a:endParaRPr lang="en-US" sz="2800" b="1" dirty="0">
                        <a:solidFill>
                          <a:srgbClr val="002060"/>
                        </a:solidFill>
                        <a:effectLst/>
                        <a:latin typeface="Times New Roman" panose="02020603050405020304" pitchFamily="18" charset="0"/>
                        <a:ea typeface="Times New Roman" panose="02020603050405020304" pitchFamily="18" charset="0"/>
                      </a:endParaRPr>
                    </a:p>
                  </a:txBody>
                  <a:tcPr marL="19050" marR="19050" marT="19050" marB="19050"/>
                </a:tc>
                <a:tc hMerge="1">
                  <a:txBody>
                    <a:bodyPr/>
                    <a:lstStyle/>
                    <a:p>
                      <a:endParaRPr lang="en-US"/>
                    </a:p>
                  </a:txBody>
                  <a:tcPr/>
                </a:tc>
                <a:tc rowSpan="2">
                  <a:txBody>
                    <a:bodyPr/>
                    <a:lstStyle/>
                    <a:p>
                      <a:pPr algn="ctr"/>
                      <a:r>
                        <a:rPr lang="ru-RU" sz="2000" b="1">
                          <a:solidFill>
                            <a:srgbClr val="002060"/>
                          </a:solidFill>
                          <a:effectLst/>
                        </a:rPr>
                        <a:t>Коефіцієнт</a:t>
                      </a:r>
                      <a:r>
                        <a:rPr lang="ru-RU" sz="2000" b="1" baseline="30000">
                          <a:solidFill>
                            <a:srgbClr val="002060"/>
                          </a:solidFill>
                          <a:effectLst/>
                        </a:rPr>
                        <a:t> 3</a:t>
                      </a:r>
                      <a:r>
                        <a:rPr lang="ru-RU" sz="2000" b="1">
                          <a:solidFill>
                            <a:srgbClr val="002060"/>
                          </a:solidFill>
                          <a:effectLst/>
                        </a:rPr>
                        <a:t> (К)</a:t>
                      </a:r>
                      <a:endParaRPr lang="en-US" sz="2800" b="1">
                        <a:solidFill>
                          <a:srgbClr val="002060"/>
                        </a:solidFill>
                        <a:effectLst/>
                        <a:latin typeface="Times New Roman" panose="02020603050405020304" pitchFamily="18" charset="0"/>
                        <a:ea typeface="Times New Roman" panose="02020603050405020304" pitchFamily="18" charset="0"/>
                      </a:endParaRPr>
                    </a:p>
                  </a:txBody>
                  <a:tcPr marL="19050" marR="19050" marT="19050" marB="19050"/>
                </a:tc>
                <a:tc rowSpan="2">
                  <a:txBody>
                    <a:bodyPr/>
                    <a:lstStyle/>
                    <a:p>
                      <a:pPr algn="ctr"/>
                      <a:r>
                        <a:rPr lang="ru-RU" sz="2000" b="1" dirty="0" err="1">
                          <a:solidFill>
                            <a:srgbClr val="002060"/>
                          </a:solidFill>
                          <a:effectLst/>
                        </a:rPr>
                        <a:t>Кількість</a:t>
                      </a:r>
                      <a:r>
                        <a:rPr lang="ru-RU" sz="2000" b="1" dirty="0">
                          <a:solidFill>
                            <a:srgbClr val="002060"/>
                          </a:solidFill>
                          <a:effectLst/>
                        </a:rPr>
                        <a:t> </a:t>
                      </a:r>
                      <a:r>
                        <a:rPr lang="ru-RU" sz="2000" b="1" dirty="0" err="1">
                          <a:solidFill>
                            <a:srgbClr val="002060"/>
                          </a:solidFill>
                          <a:effectLst/>
                        </a:rPr>
                        <a:t>календарних</a:t>
                      </a:r>
                      <a:r>
                        <a:rPr lang="ru-RU" sz="2000" b="1" dirty="0">
                          <a:solidFill>
                            <a:srgbClr val="002060"/>
                          </a:solidFill>
                          <a:effectLst/>
                        </a:rPr>
                        <a:t> </a:t>
                      </a:r>
                      <a:r>
                        <a:rPr lang="ru-RU" sz="2000" b="1" dirty="0" err="1">
                          <a:solidFill>
                            <a:srgbClr val="002060"/>
                          </a:solidFill>
                          <a:effectLst/>
                        </a:rPr>
                        <a:t>місяців</a:t>
                      </a:r>
                      <a:r>
                        <a:rPr lang="ru-RU" sz="2000" b="1" baseline="30000" dirty="0">
                          <a:solidFill>
                            <a:srgbClr val="002060"/>
                          </a:solidFill>
                          <a:effectLst/>
                        </a:rPr>
                        <a:t> 4</a:t>
                      </a:r>
                      <a:br>
                        <a:rPr lang="ru-RU" sz="2000" b="1" baseline="30000" dirty="0">
                          <a:solidFill>
                            <a:srgbClr val="002060"/>
                          </a:solidFill>
                          <a:effectLst/>
                        </a:rPr>
                      </a:br>
                      <a:r>
                        <a:rPr lang="ru-RU" sz="2000" b="1" dirty="0">
                          <a:solidFill>
                            <a:srgbClr val="002060"/>
                          </a:solidFill>
                          <a:effectLst/>
                        </a:rPr>
                        <a:t>(М)</a:t>
                      </a:r>
                      <a:endParaRPr lang="en-US" sz="2800" b="1" dirty="0">
                        <a:solidFill>
                          <a:srgbClr val="002060"/>
                        </a:solidFill>
                        <a:effectLst/>
                        <a:latin typeface="Times New Roman" panose="02020603050405020304" pitchFamily="18" charset="0"/>
                        <a:ea typeface="Times New Roman" panose="02020603050405020304" pitchFamily="18" charset="0"/>
                      </a:endParaRPr>
                    </a:p>
                  </a:txBody>
                  <a:tcPr marL="19050" marR="19050" marT="19050" marB="19050"/>
                </a:tc>
                <a:tc gridSpan="2">
                  <a:txBody>
                    <a:bodyPr/>
                    <a:lstStyle/>
                    <a:p>
                      <a:pPr algn="ctr"/>
                      <a:r>
                        <a:rPr lang="ru-RU" sz="2400" b="1" dirty="0" err="1">
                          <a:solidFill>
                            <a:srgbClr val="002060"/>
                          </a:solidFill>
                          <a:effectLst/>
                        </a:rPr>
                        <a:t>Мінімальне</a:t>
                      </a:r>
                      <a:r>
                        <a:rPr lang="ru-RU" sz="2400" b="1" dirty="0">
                          <a:solidFill>
                            <a:srgbClr val="002060"/>
                          </a:solidFill>
                          <a:effectLst/>
                        </a:rPr>
                        <a:t> </a:t>
                      </a:r>
                      <a:r>
                        <a:rPr lang="ru-RU" sz="2400" b="1" dirty="0" err="1">
                          <a:solidFill>
                            <a:srgbClr val="002060"/>
                          </a:solidFill>
                          <a:effectLst/>
                        </a:rPr>
                        <a:t>податкове</a:t>
                      </a:r>
                      <a:r>
                        <a:rPr lang="ru-RU" sz="2400" b="1" dirty="0">
                          <a:solidFill>
                            <a:srgbClr val="002060"/>
                          </a:solidFill>
                          <a:effectLst/>
                        </a:rPr>
                        <a:t> </a:t>
                      </a:r>
                      <a:r>
                        <a:rPr lang="ru-RU" sz="2400" b="1" dirty="0" err="1">
                          <a:solidFill>
                            <a:srgbClr val="002060"/>
                          </a:solidFill>
                          <a:effectLst/>
                        </a:rPr>
                        <a:t>зобов'язання</a:t>
                      </a:r>
                      <a:r>
                        <a:rPr lang="ru-RU" sz="2400" b="1" dirty="0">
                          <a:solidFill>
                            <a:srgbClr val="002060"/>
                          </a:solidFill>
                          <a:effectLst/>
                        </a:rPr>
                        <a:t> (МПЗ)</a:t>
                      </a:r>
                      <a:r>
                        <a:rPr lang="ru-RU" sz="2400" b="1" baseline="30000" dirty="0">
                          <a:solidFill>
                            <a:srgbClr val="002060"/>
                          </a:solidFill>
                          <a:effectLst/>
                        </a:rPr>
                        <a:t> 5</a:t>
                      </a:r>
                      <a:r>
                        <a:rPr lang="ru-RU" sz="2400" b="1" dirty="0">
                          <a:solidFill>
                            <a:srgbClr val="002060"/>
                          </a:solidFill>
                          <a:effectLst/>
                        </a:rPr>
                        <a:t>:</a:t>
                      </a:r>
                      <a:endParaRPr lang="en-US" sz="3200" b="1" dirty="0">
                        <a:solidFill>
                          <a:srgbClr val="002060"/>
                        </a:solidFill>
                        <a:effectLst/>
                        <a:latin typeface="Times New Roman" panose="02020603050405020304" pitchFamily="18" charset="0"/>
                        <a:ea typeface="Times New Roman" panose="02020603050405020304" pitchFamily="18" charset="0"/>
                      </a:endParaRPr>
                    </a:p>
                  </a:txBody>
                  <a:tcPr marL="19050" marR="19050" marT="19050" marB="19050"/>
                </a:tc>
                <a:tc hMerge="1">
                  <a:txBody>
                    <a:bodyPr/>
                    <a:lstStyle/>
                    <a:p>
                      <a:endParaRPr lang="en-US"/>
                    </a:p>
                  </a:txBody>
                  <a:tcPr/>
                </a:tc>
                <a:extLst>
                  <a:ext uri="{0D108BD9-81ED-4DB2-BD59-A6C34878D82A}">
                    <a16:rowId xmlns:a16="http://schemas.microsoft.com/office/drawing/2014/main" xmlns="" val="1579319411"/>
                  </a:ext>
                </a:extLst>
              </a:tr>
              <a:tr h="143664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ru-RU" sz="1800" b="1" dirty="0">
                          <a:solidFill>
                            <a:srgbClr val="002060"/>
                          </a:solidFill>
                          <a:effectLst/>
                        </a:rPr>
                        <a:t>для </a:t>
                      </a:r>
                      <a:r>
                        <a:rPr lang="ru-RU" sz="1800" b="1" dirty="0" err="1">
                          <a:solidFill>
                            <a:srgbClr val="002060"/>
                          </a:solidFill>
                          <a:effectLst/>
                        </a:rPr>
                        <a:t>земельної</a:t>
                      </a:r>
                      <a:r>
                        <a:rPr lang="ru-RU" sz="1800" b="1" dirty="0">
                          <a:solidFill>
                            <a:srgbClr val="002060"/>
                          </a:solidFill>
                          <a:effectLst/>
                        </a:rPr>
                        <a:t> </a:t>
                      </a:r>
                      <a:r>
                        <a:rPr lang="ru-RU" sz="1800" b="1" dirty="0" err="1">
                          <a:solidFill>
                            <a:srgbClr val="002060"/>
                          </a:solidFill>
                          <a:effectLst/>
                        </a:rPr>
                        <a:t>ділянки</a:t>
                      </a:r>
                      <a:r>
                        <a:rPr lang="ru-RU" sz="1800" b="1" dirty="0">
                          <a:solidFill>
                            <a:srgbClr val="002060"/>
                          </a:solidFill>
                          <a:effectLst/>
                        </a:rPr>
                        <a:t>, нормативна </a:t>
                      </a:r>
                      <a:r>
                        <a:rPr lang="ru-RU" sz="1800" b="1" dirty="0" err="1">
                          <a:solidFill>
                            <a:srgbClr val="002060"/>
                          </a:solidFill>
                          <a:effectLst/>
                        </a:rPr>
                        <a:t>грошова</a:t>
                      </a:r>
                      <a:r>
                        <a:rPr lang="ru-RU" sz="1800" b="1" dirty="0">
                          <a:solidFill>
                            <a:srgbClr val="002060"/>
                          </a:solidFill>
                          <a:effectLst/>
                        </a:rPr>
                        <a:t> </a:t>
                      </a:r>
                      <a:r>
                        <a:rPr lang="ru-RU" sz="1800" b="1" dirty="0" err="1">
                          <a:solidFill>
                            <a:srgbClr val="002060"/>
                          </a:solidFill>
                          <a:effectLst/>
                        </a:rPr>
                        <a:t>оцінка</a:t>
                      </a:r>
                      <a:r>
                        <a:rPr lang="ru-RU" sz="1800" b="1" dirty="0">
                          <a:solidFill>
                            <a:srgbClr val="002060"/>
                          </a:solidFill>
                          <a:effectLst/>
                        </a:rPr>
                        <a:t> </a:t>
                      </a:r>
                      <a:r>
                        <a:rPr lang="ru-RU" sz="1800" b="1" dirty="0" err="1">
                          <a:solidFill>
                            <a:srgbClr val="002060"/>
                          </a:solidFill>
                          <a:effectLst/>
                        </a:rPr>
                        <a:t>якої</a:t>
                      </a:r>
                      <a:r>
                        <a:rPr lang="ru-RU" sz="1800" b="1" dirty="0">
                          <a:solidFill>
                            <a:srgbClr val="002060"/>
                          </a:solidFill>
                          <a:effectLst/>
                        </a:rPr>
                        <a:t> проведена (</a:t>
                      </a:r>
                      <a:r>
                        <a:rPr lang="ru-RU" sz="1800" b="1" dirty="0" err="1">
                          <a:solidFill>
                            <a:srgbClr val="002060"/>
                          </a:solidFill>
                          <a:effectLst/>
                        </a:rPr>
                        <a:t>НГОд</a:t>
                      </a:r>
                      <a:r>
                        <a:rPr lang="ru-RU" sz="1800" b="1" dirty="0">
                          <a:solidFill>
                            <a:srgbClr val="002060"/>
                          </a:solidFill>
                          <a:effectLst/>
                        </a:rPr>
                        <a:t>), </a:t>
                      </a:r>
                      <a:r>
                        <a:rPr lang="ru-RU" sz="1800" b="1" dirty="0" err="1">
                          <a:solidFill>
                            <a:srgbClr val="002060"/>
                          </a:solidFill>
                          <a:effectLst/>
                        </a:rPr>
                        <a:t>грн</a:t>
                      </a:r>
                      <a:endParaRPr lang="en-US" sz="2800" b="1" dirty="0">
                        <a:solidFill>
                          <a:srgbClr val="002060"/>
                        </a:solidFill>
                        <a:effectLst/>
                        <a:latin typeface="Times New Roman" panose="02020603050405020304" pitchFamily="18" charset="0"/>
                        <a:ea typeface="Times New Roman" panose="02020603050405020304" pitchFamily="18" charset="0"/>
                      </a:endParaRPr>
                    </a:p>
                  </a:txBody>
                  <a:tcPr marL="19050" marR="19050" marT="19050" marB="19050"/>
                </a:tc>
                <a:tc>
                  <a:txBody>
                    <a:bodyPr/>
                    <a:lstStyle/>
                    <a:p>
                      <a:pPr algn="ctr"/>
                      <a:r>
                        <a:rPr lang="ru-RU" sz="1800" b="1" dirty="0">
                          <a:solidFill>
                            <a:srgbClr val="002060"/>
                          </a:solidFill>
                          <a:effectLst/>
                        </a:rPr>
                        <a:t>для </a:t>
                      </a:r>
                      <a:r>
                        <a:rPr lang="ru-RU" sz="1800" b="1" dirty="0" err="1">
                          <a:solidFill>
                            <a:srgbClr val="002060"/>
                          </a:solidFill>
                          <a:effectLst/>
                        </a:rPr>
                        <a:t>земельної</a:t>
                      </a:r>
                      <a:r>
                        <a:rPr lang="ru-RU" sz="1800" b="1" dirty="0">
                          <a:solidFill>
                            <a:srgbClr val="002060"/>
                          </a:solidFill>
                          <a:effectLst/>
                        </a:rPr>
                        <a:t> </a:t>
                      </a:r>
                      <a:r>
                        <a:rPr lang="ru-RU" sz="1800" b="1" dirty="0" err="1">
                          <a:solidFill>
                            <a:srgbClr val="002060"/>
                          </a:solidFill>
                          <a:effectLst/>
                        </a:rPr>
                        <a:t>ділянки</a:t>
                      </a:r>
                      <a:r>
                        <a:rPr lang="ru-RU" sz="1800" b="1" dirty="0">
                          <a:solidFill>
                            <a:srgbClr val="002060"/>
                          </a:solidFill>
                          <a:effectLst/>
                        </a:rPr>
                        <a:t>, нормативна </a:t>
                      </a:r>
                      <a:r>
                        <a:rPr lang="ru-RU" sz="1800" b="1" dirty="0" err="1">
                          <a:solidFill>
                            <a:srgbClr val="002060"/>
                          </a:solidFill>
                          <a:effectLst/>
                        </a:rPr>
                        <a:t>грошова</a:t>
                      </a:r>
                      <a:r>
                        <a:rPr lang="ru-RU" sz="1800" b="1" dirty="0">
                          <a:solidFill>
                            <a:srgbClr val="002060"/>
                          </a:solidFill>
                          <a:effectLst/>
                        </a:rPr>
                        <a:t> </a:t>
                      </a:r>
                      <a:r>
                        <a:rPr lang="ru-RU" sz="1800" b="1" dirty="0" err="1">
                          <a:solidFill>
                            <a:srgbClr val="002060"/>
                          </a:solidFill>
                          <a:effectLst/>
                        </a:rPr>
                        <a:t>оцінка</a:t>
                      </a:r>
                      <a:r>
                        <a:rPr lang="ru-RU" sz="1800" b="1" dirty="0">
                          <a:solidFill>
                            <a:srgbClr val="002060"/>
                          </a:solidFill>
                          <a:effectLst/>
                        </a:rPr>
                        <a:t> </a:t>
                      </a:r>
                      <a:r>
                        <a:rPr lang="ru-RU" sz="1800" b="1" dirty="0" err="1">
                          <a:solidFill>
                            <a:srgbClr val="002060"/>
                          </a:solidFill>
                          <a:effectLst/>
                        </a:rPr>
                        <a:t>якої</a:t>
                      </a:r>
                      <a:r>
                        <a:rPr lang="ru-RU" sz="1800" b="1" dirty="0">
                          <a:solidFill>
                            <a:srgbClr val="002060"/>
                          </a:solidFill>
                          <a:effectLst/>
                        </a:rPr>
                        <a:t> не проведена (НГО), </a:t>
                      </a:r>
                      <a:r>
                        <a:rPr lang="ru-RU" sz="1800" b="1" dirty="0" err="1">
                          <a:solidFill>
                            <a:srgbClr val="002060"/>
                          </a:solidFill>
                          <a:effectLst/>
                        </a:rPr>
                        <a:t>грн</a:t>
                      </a:r>
                      <a:endParaRPr lang="en-US" sz="2800" b="1" dirty="0">
                        <a:solidFill>
                          <a:srgbClr val="002060"/>
                        </a:solidFill>
                        <a:effectLst/>
                        <a:latin typeface="Times New Roman" panose="02020603050405020304" pitchFamily="18" charset="0"/>
                        <a:ea typeface="Times New Roman" panose="02020603050405020304" pitchFamily="18" charset="0"/>
                      </a:endParaRPr>
                    </a:p>
                  </a:txBody>
                  <a:tcPr marL="19050" marR="19050" marT="19050" marB="19050"/>
                </a:tc>
                <a:tc vMerge="1">
                  <a:txBody>
                    <a:bodyPr/>
                    <a:lstStyle/>
                    <a:p>
                      <a:endParaRPr lang="en-US"/>
                    </a:p>
                  </a:txBody>
                  <a:tcPr/>
                </a:tc>
                <a:tc vMerge="1">
                  <a:txBody>
                    <a:bodyPr/>
                    <a:lstStyle/>
                    <a:p>
                      <a:endParaRPr lang="en-US"/>
                    </a:p>
                  </a:txBody>
                  <a:tcPr/>
                </a:tc>
                <a:tc>
                  <a:txBody>
                    <a:bodyPr/>
                    <a:lstStyle/>
                    <a:p>
                      <a:pPr algn="ctr"/>
                      <a:r>
                        <a:rPr lang="ru-RU" sz="2000" b="1" dirty="0" err="1">
                          <a:solidFill>
                            <a:srgbClr val="002060"/>
                          </a:solidFill>
                          <a:effectLst/>
                        </a:rPr>
                        <a:t>земельної</a:t>
                      </a:r>
                      <a:r>
                        <a:rPr lang="ru-RU" sz="2000" b="1" dirty="0">
                          <a:solidFill>
                            <a:srgbClr val="002060"/>
                          </a:solidFill>
                          <a:effectLst/>
                        </a:rPr>
                        <a:t> </a:t>
                      </a:r>
                      <a:r>
                        <a:rPr lang="ru-RU" sz="2000" b="1" dirty="0" err="1">
                          <a:solidFill>
                            <a:srgbClr val="002060"/>
                          </a:solidFill>
                          <a:effectLst/>
                        </a:rPr>
                        <a:t>ділянки</a:t>
                      </a:r>
                      <a:r>
                        <a:rPr lang="ru-RU" sz="2000" b="1" dirty="0">
                          <a:solidFill>
                            <a:srgbClr val="002060"/>
                          </a:solidFill>
                          <a:effectLst/>
                        </a:rPr>
                        <a:t>, нормативна </a:t>
                      </a:r>
                      <a:r>
                        <a:rPr lang="ru-RU" sz="2000" b="1" dirty="0" err="1">
                          <a:solidFill>
                            <a:srgbClr val="002060"/>
                          </a:solidFill>
                          <a:effectLst/>
                        </a:rPr>
                        <a:t>грошова</a:t>
                      </a:r>
                      <a:r>
                        <a:rPr lang="ru-RU" sz="2000" b="1" dirty="0">
                          <a:solidFill>
                            <a:srgbClr val="002060"/>
                          </a:solidFill>
                          <a:effectLst/>
                        </a:rPr>
                        <a:t> </a:t>
                      </a:r>
                      <a:r>
                        <a:rPr lang="ru-RU" sz="2000" b="1" dirty="0" err="1">
                          <a:solidFill>
                            <a:srgbClr val="002060"/>
                          </a:solidFill>
                          <a:effectLst/>
                        </a:rPr>
                        <a:t>оцінка</a:t>
                      </a:r>
                      <a:r>
                        <a:rPr lang="ru-RU" sz="2000" b="1" dirty="0">
                          <a:solidFill>
                            <a:srgbClr val="002060"/>
                          </a:solidFill>
                          <a:effectLst/>
                        </a:rPr>
                        <a:t> </a:t>
                      </a:r>
                      <a:r>
                        <a:rPr lang="ru-RU" sz="2000" b="1" dirty="0" err="1">
                          <a:solidFill>
                            <a:srgbClr val="002060"/>
                          </a:solidFill>
                          <a:effectLst/>
                        </a:rPr>
                        <a:t>якої</a:t>
                      </a:r>
                      <a:r>
                        <a:rPr lang="ru-RU" sz="2000" b="1" dirty="0">
                          <a:solidFill>
                            <a:srgbClr val="002060"/>
                          </a:solidFill>
                          <a:effectLst/>
                        </a:rPr>
                        <a:t> проведена МПЗ = </a:t>
                      </a:r>
                      <a:r>
                        <a:rPr lang="ru-RU" sz="2000" b="1" dirty="0" err="1">
                          <a:solidFill>
                            <a:srgbClr val="002060"/>
                          </a:solidFill>
                          <a:effectLst/>
                        </a:rPr>
                        <a:t>НГОд</a:t>
                      </a:r>
                      <a:r>
                        <a:rPr lang="ru-RU" sz="2000" b="1" dirty="0">
                          <a:solidFill>
                            <a:srgbClr val="002060"/>
                          </a:solidFill>
                          <a:effectLst/>
                        </a:rPr>
                        <a:t> ´ К ´ М / 12 (графа 5 ´ графа 7 ´ (графа 8 / 12)), </a:t>
                      </a:r>
                      <a:r>
                        <a:rPr lang="ru-RU" sz="2000" b="1" dirty="0" err="1">
                          <a:solidFill>
                            <a:srgbClr val="002060"/>
                          </a:solidFill>
                          <a:effectLst/>
                        </a:rPr>
                        <a:t>грн</a:t>
                      </a:r>
                      <a:endParaRPr lang="en-US" sz="2800" b="1" dirty="0">
                        <a:solidFill>
                          <a:srgbClr val="002060"/>
                        </a:solidFill>
                        <a:effectLst/>
                        <a:latin typeface="Times New Roman" panose="02020603050405020304" pitchFamily="18" charset="0"/>
                        <a:ea typeface="Times New Roman" panose="02020603050405020304" pitchFamily="18" charset="0"/>
                      </a:endParaRPr>
                    </a:p>
                  </a:txBody>
                  <a:tcPr marL="19050" marR="19050" marT="19050" marB="19050"/>
                </a:tc>
                <a:tc>
                  <a:txBody>
                    <a:bodyPr/>
                    <a:lstStyle/>
                    <a:p>
                      <a:pPr algn="ctr"/>
                      <a:r>
                        <a:rPr lang="ru-RU" sz="2000" b="1" dirty="0" err="1">
                          <a:solidFill>
                            <a:srgbClr val="002060"/>
                          </a:solidFill>
                          <a:effectLst/>
                        </a:rPr>
                        <a:t>земельної</a:t>
                      </a:r>
                      <a:r>
                        <a:rPr lang="ru-RU" sz="2000" b="1" dirty="0">
                          <a:solidFill>
                            <a:srgbClr val="002060"/>
                          </a:solidFill>
                          <a:effectLst/>
                        </a:rPr>
                        <a:t> </a:t>
                      </a:r>
                      <a:r>
                        <a:rPr lang="ru-RU" sz="2000" b="1" dirty="0" err="1">
                          <a:solidFill>
                            <a:srgbClr val="002060"/>
                          </a:solidFill>
                          <a:effectLst/>
                        </a:rPr>
                        <a:t>ділянки</a:t>
                      </a:r>
                      <a:r>
                        <a:rPr lang="ru-RU" sz="2000" b="1" dirty="0">
                          <a:solidFill>
                            <a:srgbClr val="002060"/>
                          </a:solidFill>
                          <a:effectLst/>
                        </a:rPr>
                        <a:t>, нормативна </a:t>
                      </a:r>
                      <a:r>
                        <a:rPr lang="ru-RU" sz="2000" b="1" dirty="0" err="1">
                          <a:solidFill>
                            <a:srgbClr val="002060"/>
                          </a:solidFill>
                          <a:effectLst/>
                        </a:rPr>
                        <a:t>грошова</a:t>
                      </a:r>
                      <a:r>
                        <a:rPr lang="ru-RU" sz="2000" b="1" dirty="0">
                          <a:solidFill>
                            <a:srgbClr val="002060"/>
                          </a:solidFill>
                          <a:effectLst/>
                        </a:rPr>
                        <a:t> </a:t>
                      </a:r>
                      <a:r>
                        <a:rPr lang="ru-RU" sz="2000" b="1" dirty="0" err="1">
                          <a:solidFill>
                            <a:srgbClr val="002060"/>
                          </a:solidFill>
                          <a:effectLst/>
                        </a:rPr>
                        <a:t>оцінка</a:t>
                      </a:r>
                      <a:r>
                        <a:rPr lang="ru-RU" sz="2000" b="1" dirty="0">
                          <a:solidFill>
                            <a:srgbClr val="002060"/>
                          </a:solidFill>
                          <a:effectLst/>
                        </a:rPr>
                        <a:t> </a:t>
                      </a:r>
                      <a:r>
                        <a:rPr lang="ru-RU" sz="2000" b="1" dirty="0" err="1">
                          <a:solidFill>
                            <a:srgbClr val="002060"/>
                          </a:solidFill>
                          <a:effectLst/>
                        </a:rPr>
                        <a:t>якої</a:t>
                      </a:r>
                      <a:r>
                        <a:rPr lang="ru-RU" sz="2000" b="1" dirty="0">
                          <a:solidFill>
                            <a:srgbClr val="002060"/>
                          </a:solidFill>
                          <a:effectLst/>
                        </a:rPr>
                        <a:t> не проведена </a:t>
                      </a:r>
                      <a:r>
                        <a:rPr lang="ru-RU" sz="1800" b="1" dirty="0">
                          <a:solidFill>
                            <a:srgbClr val="002060"/>
                          </a:solidFill>
                          <a:effectLst/>
                        </a:rPr>
                        <a:t>МПЗ = НГО ´ S ´ К ´ М / 12 ((графа 6 ´ графа 4 ´ графа 7 ´ графа 8 ´ (графа 8 / 12), </a:t>
                      </a:r>
                      <a:r>
                        <a:rPr lang="ru-RU" sz="1800" b="1" dirty="0" err="1">
                          <a:solidFill>
                            <a:srgbClr val="002060"/>
                          </a:solidFill>
                          <a:effectLst/>
                        </a:rPr>
                        <a:t>грн</a:t>
                      </a:r>
                      <a:endParaRPr lang="en-US" sz="2400" b="1" dirty="0">
                        <a:solidFill>
                          <a:srgbClr val="002060"/>
                        </a:solidFill>
                        <a:effectLst/>
                        <a:latin typeface="Times New Roman" panose="02020603050405020304" pitchFamily="18" charset="0"/>
                        <a:ea typeface="Times New Roman" panose="02020603050405020304" pitchFamily="18" charset="0"/>
                      </a:endParaRPr>
                    </a:p>
                  </a:txBody>
                  <a:tcPr marL="19050" marR="19050" marT="19050" marB="19050"/>
                </a:tc>
                <a:extLst>
                  <a:ext uri="{0D108BD9-81ED-4DB2-BD59-A6C34878D82A}">
                    <a16:rowId xmlns:a16="http://schemas.microsoft.com/office/drawing/2014/main" xmlns="" val="3265952734"/>
                  </a:ext>
                </a:extLst>
              </a:tr>
              <a:tr h="301202">
                <a:tc>
                  <a:txBody>
                    <a:bodyPr/>
                    <a:lstStyle/>
                    <a:p>
                      <a:pPr algn="ctr"/>
                      <a:r>
                        <a:rPr lang="ru-RU" sz="2800">
                          <a:effectLst/>
                        </a:rPr>
                        <a:t>1</a:t>
                      </a:r>
                      <a:endParaRPr lang="en-US" sz="2800">
                        <a:effectLst/>
                        <a:latin typeface="Times New Roman" panose="02020603050405020304" pitchFamily="18" charset="0"/>
                        <a:ea typeface="Times New Roman" panose="02020603050405020304" pitchFamily="18" charset="0"/>
                      </a:endParaRPr>
                    </a:p>
                  </a:txBody>
                  <a:tcPr marL="19050" marR="19050" marT="19050" marB="19050"/>
                </a:tc>
                <a:tc>
                  <a:txBody>
                    <a:bodyPr/>
                    <a:lstStyle/>
                    <a:p>
                      <a:pPr algn="ctr"/>
                      <a:r>
                        <a:rPr lang="ru-RU" sz="2800">
                          <a:effectLst/>
                        </a:rPr>
                        <a:t>2</a:t>
                      </a:r>
                      <a:endParaRPr lang="en-US" sz="2800">
                        <a:effectLst/>
                        <a:latin typeface="Times New Roman" panose="02020603050405020304" pitchFamily="18" charset="0"/>
                        <a:ea typeface="Times New Roman" panose="02020603050405020304" pitchFamily="18" charset="0"/>
                      </a:endParaRPr>
                    </a:p>
                  </a:txBody>
                  <a:tcPr marL="19050" marR="19050" marT="19050" marB="19050"/>
                </a:tc>
                <a:tc>
                  <a:txBody>
                    <a:bodyPr/>
                    <a:lstStyle/>
                    <a:p>
                      <a:pPr algn="ctr"/>
                      <a:r>
                        <a:rPr lang="ru-RU" sz="2800">
                          <a:effectLst/>
                        </a:rPr>
                        <a:t>3</a:t>
                      </a:r>
                      <a:endParaRPr lang="en-US" sz="2800">
                        <a:effectLst/>
                        <a:latin typeface="Times New Roman" panose="02020603050405020304" pitchFamily="18" charset="0"/>
                        <a:ea typeface="Times New Roman" panose="02020603050405020304" pitchFamily="18" charset="0"/>
                      </a:endParaRPr>
                    </a:p>
                  </a:txBody>
                  <a:tcPr marL="19050" marR="19050" marT="19050" marB="19050"/>
                </a:tc>
                <a:tc>
                  <a:txBody>
                    <a:bodyPr/>
                    <a:lstStyle/>
                    <a:p>
                      <a:pPr algn="ctr"/>
                      <a:r>
                        <a:rPr lang="ru-RU" sz="2800">
                          <a:effectLst/>
                        </a:rPr>
                        <a:t>4</a:t>
                      </a:r>
                      <a:endParaRPr lang="en-US" sz="2800">
                        <a:effectLst/>
                        <a:latin typeface="Times New Roman" panose="02020603050405020304" pitchFamily="18" charset="0"/>
                        <a:ea typeface="Times New Roman" panose="02020603050405020304" pitchFamily="18" charset="0"/>
                      </a:endParaRPr>
                    </a:p>
                  </a:txBody>
                  <a:tcPr marL="19050" marR="19050" marT="19050" marB="19050"/>
                </a:tc>
                <a:tc>
                  <a:txBody>
                    <a:bodyPr/>
                    <a:lstStyle/>
                    <a:p>
                      <a:pPr algn="ctr"/>
                      <a:r>
                        <a:rPr lang="ru-RU" sz="2800">
                          <a:effectLst/>
                        </a:rPr>
                        <a:t>5</a:t>
                      </a:r>
                      <a:endParaRPr lang="en-US" sz="2800">
                        <a:effectLst/>
                        <a:latin typeface="Times New Roman" panose="02020603050405020304" pitchFamily="18" charset="0"/>
                        <a:ea typeface="Times New Roman" panose="02020603050405020304" pitchFamily="18" charset="0"/>
                      </a:endParaRPr>
                    </a:p>
                  </a:txBody>
                  <a:tcPr marL="19050" marR="19050" marT="19050" marB="19050"/>
                </a:tc>
                <a:tc>
                  <a:txBody>
                    <a:bodyPr/>
                    <a:lstStyle/>
                    <a:p>
                      <a:pPr algn="ctr"/>
                      <a:r>
                        <a:rPr lang="ru-RU" sz="2800">
                          <a:effectLst/>
                        </a:rPr>
                        <a:t>6</a:t>
                      </a:r>
                      <a:endParaRPr lang="en-US" sz="2800">
                        <a:effectLst/>
                        <a:latin typeface="Times New Roman" panose="02020603050405020304" pitchFamily="18" charset="0"/>
                        <a:ea typeface="Times New Roman" panose="02020603050405020304" pitchFamily="18" charset="0"/>
                      </a:endParaRPr>
                    </a:p>
                  </a:txBody>
                  <a:tcPr marL="19050" marR="19050" marT="19050" marB="19050"/>
                </a:tc>
                <a:tc>
                  <a:txBody>
                    <a:bodyPr/>
                    <a:lstStyle/>
                    <a:p>
                      <a:pPr algn="ctr"/>
                      <a:r>
                        <a:rPr lang="ru-RU" sz="2800">
                          <a:effectLst/>
                        </a:rPr>
                        <a:t>7</a:t>
                      </a:r>
                      <a:endParaRPr lang="en-US" sz="2800">
                        <a:effectLst/>
                        <a:latin typeface="Times New Roman" panose="02020603050405020304" pitchFamily="18" charset="0"/>
                        <a:ea typeface="Times New Roman" panose="02020603050405020304" pitchFamily="18" charset="0"/>
                      </a:endParaRPr>
                    </a:p>
                  </a:txBody>
                  <a:tcPr marL="19050" marR="19050" marT="19050" marB="19050"/>
                </a:tc>
                <a:tc>
                  <a:txBody>
                    <a:bodyPr/>
                    <a:lstStyle/>
                    <a:p>
                      <a:pPr algn="ctr"/>
                      <a:r>
                        <a:rPr lang="ru-RU" sz="2800">
                          <a:effectLst/>
                        </a:rPr>
                        <a:t>8</a:t>
                      </a:r>
                      <a:endParaRPr lang="en-US" sz="2800">
                        <a:effectLst/>
                        <a:latin typeface="Times New Roman" panose="02020603050405020304" pitchFamily="18" charset="0"/>
                        <a:ea typeface="Times New Roman" panose="02020603050405020304" pitchFamily="18" charset="0"/>
                      </a:endParaRPr>
                    </a:p>
                  </a:txBody>
                  <a:tcPr marL="19050" marR="19050" marT="19050" marB="19050"/>
                </a:tc>
                <a:tc>
                  <a:txBody>
                    <a:bodyPr/>
                    <a:lstStyle/>
                    <a:p>
                      <a:pPr algn="ctr"/>
                      <a:r>
                        <a:rPr lang="ru-RU" sz="2800">
                          <a:effectLst/>
                        </a:rPr>
                        <a:t>9</a:t>
                      </a:r>
                      <a:endParaRPr lang="en-US" sz="2800">
                        <a:effectLst/>
                        <a:latin typeface="Times New Roman" panose="02020603050405020304" pitchFamily="18" charset="0"/>
                        <a:ea typeface="Times New Roman" panose="02020603050405020304" pitchFamily="18" charset="0"/>
                      </a:endParaRPr>
                    </a:p>
                  </a:txBody>
                  <a:tcPr marL="19050" marR="19050" marT="19050" marB="19050"/>
                </a:tc>
                <a:tc>
                  <a:txBody>
                    <a:bodyPr/>
                    <a:lstStyle/>
                    <a:p>
                      <a:pPr algn="ctr"/>
                      <a:r>
                        <a:rPr lang="ru-RU" sz="2800" dirty="0">
                          <a:effectLst/>
                        </a:rPr>
                        <a:t>10</a:t>
                      </a:r>
                      <a:endParaRPr lang="en-US" sz="2800" dirty="0">
                        <a:effectLst/>
                        <a:latin typeface="Times New Roman" panose="02020603050405020304" pitchFamily="18" charset="0"/>
                        <a:ea typeface="Times New Roman" panose="02020603050405020304" pitchFamily="18" charset="0"/>
                      </a:endParaRPr>
                    </a:p>
                  </a:txBody>
                  <a:tcPr marL="19050" marR="19050" marT="19050" marB="19050"/>
                </a:tc>
                <a:extLst>
                  <a:ext uri="{0D108BD9-81ED-4DB2-BD59-A6C34878D82A}">
                    <a16:rowId xmlns:a16="http://schemas.microsoft.com/office/drawing/2014/main" xmlns="" val="3992955534"/>
                  </a:ext>
                </a:extLst>
              </a:tr>
              <a:tr h="483060">
                <a:tc>
                  <a:txBody>
                    <a:bodyPr/>
                    <a:lstStyle/>
                    <a:p>
                      <a:pPr algn="ctr"/>
                      <a:r>
                        <a:rPr lang="ru-RU" sz="2800" b="1" dirty="0">
                          <a:solidFill>
                            <a:srgbClr val="002060"/>
                          </a:solidFill>
                          <a:effectLst/>
                        </a:rPr>
                        <a:t>1.1</a:t>
                      </a:r>
                      <a:endParaRPr lang="en-US" sz="2800" b="1" dirty="0">
                        <a:solidFill>
                          <a:srgbClr val="002060"/>
                        </a:solidFill>
                        <a:effectLst/>
                        <a:latin typeface="Times New Roman" panose="02020603050405020304" pitchFamily="18" charset="0"/>
                        <a:ea typeface="Times New Roman" panose="02020603050405020304" pitchFamily="18" charset="0"/>
                      </a:endParaRPr>
                    </a:p>
                  </a:txBody>
                  <a:tcPr marL="19050" marR="19050" marT="19050" marB="19050"/>
                </a:tc>
                <a:tc>
                  <a:txBody>
                    <a:bodyPr/>
                    <a:lstStyle/>
                    <a:p>
                      <a:pPr>
                        <a:spcAft>
                          <a:spcPts val="0"/>
                        </a:spcAft>
                      </a:pPr>
                      <a:r>
                        <a:rPr lang="ru-RU" sz="2400" b="1" dirty="0">
                          <a:solidFill>
                            <a:srgbClr val="002060"/>
                          </a:solidFill>
                          <a:effectLst/>
                        </a:rPr>
                        <a:t>7322081600:</a:t>
                      </a:r>
                      <a:endParaRPr lang="en-US" sz="4000" b="1" dirty="0">
                        <a:solidFill>
                          <a:srgbClr val="002060"/>
                        </a:solidFill>
                        <a:effectLst/>
                      </a:endParaRPr>
                    </a:p>
                    <a:p>
                      <a:pPr>
                        <a:spcAft>
                          <a:spcPts val="0"/>
                        </a:spcAft>
                      </a:pPr>
                      <a:r>
                        <a:rPr lang="ru-RU" sz="2400" b="1" dirty="0">
                          <a:solidFill>
                            <a:srgbClr val="002060"/>
                          </a:solidFill>
                          <a:effectLst/>
                        </a:rPr>
                        <a:t>02:001:0223</a:t>
                      </a:r>
                      <a:endParaRPr lang="en-US" sz="4000" b="1" dirty="0">
                        <a:solidFill>
                          <a:srgbClr val="002060"/>
                        </a:solidFill>
                        <a:effectLst/>
                        <a:latin typeface="Times New Roman" panose="02020603050405020304" pitchFamily="18" charset="0"/>
                        <a:ea typeface="Times New Roman" panose="02020603050405020304" pitchFamily="18" charset="0"/>
                      </a:endParaRPr>
                    </a:p>
                  </a:txBody>
                  <a:tcPr marL="19050" marR="19050" marT="19050" marB="19050"/>
                </a:tc>
                <a:tc>
                  <a:txBody>
                    <a:bodyPr/>
                    <a:lstStyle/>
                    <a:p>
                      <a:pPr>
                        <a:spcAft>
                          <a:spcPts val="0"/>
                        </a:spcAft>
                      </a:pPr>
                      <a:r>
                        <a:rPr lang="en-US" sz="2400" b="1" dirty="0">
                          <a:solidFill>
                            <a:srgbClr val="002060"/>
                          </a:solidFill>
                          <a:effectLst/>
                        </a:rPr>
                        <a:t>UA730</a:t>
                      </a:r>
                      <a:r>
                        <a:rPr lang="ru-RU" sz="2400" b="1" dirty="0" smtClean="0">
                          <a:solidFill>
                            <a:srgbClr val="002060"/>
                          </a:solidFill>
                          <a:effectLst/>
                        </a:rPr>
                        <a:t>40030000042378</a:t>
                      </a:r>
                      <a:endParaRPr lang="en-US" sz="4000" b="1" dirty="0">
                        <a:solidFill>
                          <a:srgbClr val="002060"/>
                        </a:solidFill>
                        <a:effectLst/>
                        <a:latin typeface="Times New Roman" panose="02020603050405020304" pitchFamily="18" charset="0"/>
                        <a:ea typeface="Times New Roman" panose="02020603050405020304" pitchFamily="18" charset="0"/>
                      </a:endParaRPr>
                    </a:p>
                  </a:txBody>
                  <a:tcPr marL="19050" marR="19050" marT="19050" marB="19050"/>
                </a:tc>
                <a:tc>
                  <a:txBody>
                    <a:bodyPr/>
                    <a:lstStyle/>
                    <a:p>
                      <a:pPr>
                        <a:spcAft>
                          <a:spcPts val="0"/>
                        </a:spcAft>
                      </a:pPr>
                      <a:r>
                        <a:rPr lang="ru-RU" sz="2400" b="1" dirty="0">
                          <a:solidFill>
                            <a:srgbClr val="FF0000"/>
                          </a:solidFill>
                          <a:effectLst/>
                        </a:rPr>
                        <a:t>1,8583</a:t>
                      </a:r>
                      <a:endParaRPr lang="en-US" sz="4000" b="1" dirty="0">
                        <a:solidFill>
                          <a:srgbClr val="FF0000"/>
                        </a:solidFill>
                        <a:effectLst/>
                        <a:latin typeface="Times New Roman" panose="02020603050405020304" pitchFamily="18" charset="0"/>
                        <a:ea typeface="Times New Roman" panose="02020603050405020304" pitchFamily="18" charset="0"/>
                      </a:endParaRPr>
                    </a:p>
                  </a:txBody>
                  <a:tcPr marL="19050" marR="19050" marT="19050" marB="19050"/>
                </a:tc>
                <a:tc>
                  <a:txBody>
                    <a:bodyPr/>
                    <a:lstStyle/>
                    <a:p>
                      <a:endParaRPr lang="en-US" sz="2800" b="1" dirty="0">
                        <a:solidFill>
                          <a:srgbClr val="FF0000"/>
                        </a:solidFill>
                        <a:effectLst/>
                        <a:latin typeface="Times New Roman" panose="02020603050405020304" pitchFamily="18" charset="0"/>
                      </a:endParaRPr>
                    </a:p>
                  </a:txBody>
                  <a:tcPr marL="19050" marR="19050" marT="19050" marB="19050"/>
                </a:tc>
                <a:tc>
                  <a:txBody>
                    <a:bodyPr/>
                    <a:lstStyle/>
                    <a:p>
                      <a:pPr>
                        <a:spcAft>
                          <a:spcPts val="0"/>
                        </a:spcAft>
                      </a:pPr>
                      <a:r>
                        <a:rPr lang="ru-RU" sz="2400" b="1" dirty="0" smtClean="0">
                          <a:solidFill>
                            <a:srgbClr val="FF0000"/>
                          </a:solidFill>
                          <a:effectLst/>
                        </a:rPr>
                        <a:t>33264,0</a:t>
                      </a:r>
                      <a:endParaRPr lang="en-US" sz="4000" b="1" dirty="0">
                        <a:solidFill>
                          <a:srgbClr val="FF0000"/>
                        </a:solidFill>
                        <a:effectLst/>
                        <a:latin typeface="Times New Roman" panose="02020603050405020304" pitchFamily="18" charset="0"/>
                        <a:ea typeface="Times New Roman" panose="02020603050405020304" pitchFamily="18" charset="0"/>
                      </a:endParaRPr>
                    </a:p>
                  </a:txBody>
                  <a:tcPr marL="19050" marR="19050" marT="19050" marB="19050"/>
                </a:tc>
                <a:tc>
                  <a:txBody>
                    <a:bodyPr/>
                    <a:lstStyle/>
                    <a:p>
                      <a:pPr>
                        <a:spcAft>
                          <a:spcPts val="0"/>
                        </a:spcAft>
                      </a:pPr>
                      <a:r>
                        <a:rPr lang="ru-RU" sz="2400" b="1" dirty="0">
                          <a:solidFill>
                            <a:srgbClr val="FF0000"/>
                          </a:solidFill>
                          <a:effectLst/>
                        </a:rPr>
                        <a:t>0,04</a:t>
                      </a:r>
                      <a:endParaRPr lang="en-US" sz="4000" b="1" dirty="0">
                        <a:solidFill>
                          <a:srgbClr val="FF0000"/>
                        </a:solidFill>
                        <a:effectLst/>
                        <a:latin typeface="Times New Roman" panose="02020603050405020304" pitchFamily="18" charset="0"/>
                        <a:ea typeface="Times New Roman" panose="02020603050405020304" pitchFamily="18" charset="0"/>
                      </a:endParaRPr>
                    </a:p>
                  </a:txBody>
                  <a:tcPr marL="19050" marR="19050" marT="19050" marB="19050"/>
                </a:tc>
                <a:tc>
                  <a:txBody>
                    <a:bodyPr/>
                    <a:lstStyle/>
                    <a:p>
                      <a:pPr>
                        <a:spcAft>
                          <a:spcPts val="0"/>
                        </a:spcAft>
                      </a:pPr>
                      <a:r>
                        <a:rPr lang="ru-RU" sz="2400" b="1">
                          <a:solidFill>
                            <a:srgbClr val="002060"/>
                          </a:solidFill>
                          <a:effectLst/>
                        </a:rPr>
                        <a:t>12</a:t>
                      </a:r>
                      <a:endParaRPr lang="en-US" sz="4000" b="1">
                        <a:solidFill>
                          <a:srgbClr val="002060"/>
                        </a:solidFill>
                        <a:effectLst/>
                        <a:latin typeface="Times New Roman" panose="02020603050405020304" pitchFamily="18" charset="0"/>
                        <a:ea typeface="Times New Roman" panose="02020603050405020304" pitchFamily="18" charset="0"/>
                      </a:endParaRPr>
                    </a:p>
                  </a:txBody>
                  <a:tcPr marL="19050" marR="19050" marT="19050" marB="19050"/>
                </a:tc>
                <a:tc>
                  <a:txBody>
                    <a:bodyPr/>
                    <a:lstStyle/>
                    <a:p>
                      <a:endParaRPr lang="en-US" sz="2800" b="1">
                        <a:solidFill>
                          <a:srgbClr val="FF0000"/>
                        </a:solidFill>
                        <a:effectLst/>
                        <a:latin typeface="Times New Roman" panose="02020603050405020304" pitchFamily="18" charset="0"/>
                      </a:endParaRPr>
                    </a:p>
                  </a:txBody>
                  <a:tcPr marL="19050" marR="19050" marT="19050" marB="19050"/>
                </a:tc>
                <a:tc>
                  <a:txBody>
                    <a:bodyPr/>
                    <a:lstStyle/>
                    <a:p>
                      <a:pPr>
                        <a:spcAft>
                          <a:spcPts val="0"/>
                        </a:spcAft>
                      </a:pPr>
                      <a:r>
                        <a:rPr lang="ru-RU" sz="2400" b="1" dirty="0" smtClean="0">
                          <a:solidFill>
                            <a:srgbClr val="FF0000"/>
                          </a:solidFill>
                          <a:effectLst/>
                        </a:rPr>
                        <a:t>2472,58</a:t>
                      </a:r>
                      <a:endParaRPr lang="en-US" sz="4000" b="1" dirty="0">
                        <a:solidFill>
                          <a:srgbClr val="FF0000"/>
                        </a:solidFill>
                        <a:effectLst/>
                        <a:latin typeface="Times New Roman" panose="02020603050405020304" pitchFamily="18" charset="0"/>
                        <a:ea typeface="Times New Roman" panose="02020603050405020304" pitchFamily="18" charset="0"/>
                      </a:endParaRPr>
                    </a:p>
                  </a:txBody>
                  <a:tcPr marL="19050" marR="19050" marT="19050" marB="19050"/>
                </a:tc>
                <a:extLst>
                  <a:ext uri="{0D108BD9-81ED-4DB2-BD59-A6C34878D82A}">
                    <a16:rowId xmlns:a16="http://schemas.microsoft.com/office/drawing/2014/main" xmlns="" val="4001478221"/>
                  </a:ext>
                </a:extLst>
              </a:tr>
              <a:tr h="483060">
                <a:tc>
                  <a:txBody>
                    <a:bodyPr/>
                    <a:lstStyle/>
                    <a:p>
                      <a:pPr algn="ctr"/>
                      <a:r>
                        <a:rPr lang="ru-RU" sz="2800" b="1">
                          <a:solidFill>
                            <a:srgbClr val="002060"/>
                          </a:solidFill>
                          <a:effectLst/>
                        </a:rPr>
                        <a:t>1.2</a:t>
                      </a:r>
                      <a:endParaRPr lang="en-US" sz="2800" b="1">
                        <a:solidFill>
                          <a:srgbClr val="002060"/>
                        </a:solidFill>
                        <a:effectLst/>
                        <a:latin typeface="Times New Roman" panose="02020603050405020304" pitchFamily="18" charset="0"/>
                        <a:ea typeface="Times New Roman" panose="02020603050405020304" pitchFamily="18" charset="0"/>
                      </a:endParaRPr>
                    </a:p>
                  </a:txBody>
                  <a:tcPr marL="19050" marR="19050" marT="19050" marB="19050"/>
                </a:tc>
                <a:tc>
                  <a:txBody>
                    <a:bodyPr/>
                    <a:lstStyle/>
                    <a:p>
                      <a:pPr>
                        <a:spcAft>
                          <a:spcPts val="0"/>
                        </a:spcAft>
                      </a:pPr>
                      <a:r>
                        <a:rPr lang="ru-RU" sz="2400" b="1">
                          <a:solidFill>
                            <a:srgbClr val="002060"/>
                          </a:solidFill>
                          <a:effectLst/>
                        </a:rPr>
                        <a:t>7322086800:</a:t>
                      </a:r>
                      <a:endParaRPr lang="en-US" sz="4000" b="1">
                        <a:solidFill>
                          <a:srgbClr val="002060"/>
                        </a:solidFill>
                        <a:effectLst/>
                      </a:endParaRPr>
                    </a:p>
                    <a:p>
                      <a:pPr>
                        <a:spcAft>
                          <a:spcPts val="0"/>
                        </a:spcAft>
                      </a:pPr>
                      <a:r>
                        <a:rPr lang="ru-RU" sz="2400" b="1">
                          <a:solidFill>
                            <a:srgbClr val="002060"/>
                          </a:solidFill>
                          <a:effectLst/>
                        </a:rPr>
                        <a:t>03:004:0017</a:t>
                      </a:r>
                      <a:endParaRPr lang="en-US" sz="4000" b="1">
                        <a:solidFill>
                          <a:srgbClr val="002060"/>
                        </a:solidFill>
                        <a:effectLst/>
                        <a:latin typeface="Times New Roman" panose="02020603050405020304" pitchFamily="18" charset="0"/>
                        <a:ea typeface="Times New Roman" panose="02020603050405020304" pitchFamily="18" charset="0"/>
                      </a:endParaRPr>
                    </a:p>
                  </a:txBody>
                  <a:tcPr marL="19050" marR="19050" marT="19050" marB="19050"/>
                </a:tc>
                <a:tc>
                  <a:txBody>
                    <a:bodyPr/>
                    <a:lstStyle/>
                    <a:p>
                      <a:pPr>
                        <a:spcAft>
                          <a:spcPts val="0"/>
                        </a:spcAft>
                      </a:pPr>
                      <a:r>
                        <a:rPr lang="en-US" sz="2400" b="1" dirty="0">
                          <a:solidFill>
                            <a:srgbClr val="002060"/>
                          </a:solidFill>
                          <a:effectLst/>
                        </a:rPr>
                        <a:t>UA730</a:t>
                      </a:r>
                      <a:r>
                        <a:rPr lang="ru-RU" sz="2400" b="1" dirty="0" smtClean="0">
                          <a:solidFill>
                            <a:srgbClr val="002060"/>
                          </a:solidFill>
                          <a:effectLst/>
                        </a:rPr>
                        <a:t>40030000042378</a:t>
                      </a:r>
                      <a:endParaRPr lang="en-US" sz="4000" b="1" dirty="0">
                        <a:solidFill>
                          <a:srgbClr val="002060"/>
                        </a:solidFill>
                        <a:effectLst/>
                        <a:latin typeface="Times New Roman" panose="02020603050405020304" pitchFamily="18" charset="0"/>
                        <a:ea typeface="Times New Roman" panose="02020603050405020304" pitchFamily="18" charset="0"/>
                      </a:endParaRPr>
                    </a:p>
                  </a:txBody>
                  <a:tcPr marL="19050" marR="19050" marT="19050" marB="19050"/>
                </a:tc>
                <a:tc>
                  <a:txBody>
                    <a:bodyPr/>
                    <a:lstStyle/>
                    <a:p>
                      <a:pPr>
                        <a:spcAft>
                          <a:spcPts val="0"/>
                        </a:spcAft>
                      </a:pPr>
                      <a:r>
                        <a:rPr lang="ru-RU" sz="2400" b="1" dirty="0">
                          <a:solidFill>
                            <a:srgbClr val="002060"/>
                          </a:solidFill>
                          <a:effectLst/>
                        </a:rPr>
                        <a:t>1,8588</a:t>
                      </a:r>
                      <a:endParaRPr lang="en-US" sz="4000" b="1" dirty="0">
                        <a:solidFill>
                          <a:srgbClr val="002060"/>
                        </a:solidFill>
                        <a:effectLst/>
                        <a:latin typeface="Times New Roman" panose="02020603050405020304" pitchFamily="18" charset="0"/>
                        <a:ea typeface="Times New Roman" panose="02020603050405020304" pitchFamily="18" charset="0"/>
                      </a:endParaRPr>
                    </a:p>
                  </a:txBody>
                  <a:tcPr marL="19050" marR="19050" marT="19050" marB="19050"/>
                </a:tc>
                <a:tc>
                  <a:txBody>
                    <a:bodyPr/>
                    <a:lstStyle/>
                    <a:p>
                      <a:pPr>
                        <a:spcAft>
                          <a:spcPts val="0"/>
                        </a:spcAft>
                      </a:pPr>
                      <a:r>
                        <a:rPr lang="ru-RU" sz="2400" b="1" dirty="0">
                          <a:solidFill>
                            <a:srgbClr val="FF0000"/>
                          </a:solidFill>
                          <a:effectLst/>
                        </a:rPr>
                        <a:t>88372,50</a:t>
                      </a:r>
                      <a:endParaRPr lang="en-US" sz="4000" b="1" dirty="0">
                        <a:solidFill>
                          <a:srgbClr val="FF0000"/>
                        </a:solidFill>
                        <a:effectLst/>
                        <a:latin typeface="Times New Roman" panose="02020603050405020304" pitchFamily="18" charset="0"/>
                        <a:ea typeface="Times New Roman" panose="02020603050405020304" pitchFamily="18" charset="0"/>
                      </a:endParaRPr>
                    </a:p>
                  </a:txBody>
                  <a:tcPr marL="19050" marR="19050" marT="19050" marB="19050"/>
                </a:tc>
                <a:tc>
                  <a:txBody>
                    <a:bodyPr/>
                    <a:lstStyle/>
                    <a:p>
                      <a:endParaRPr lang="en-US" sz="2800" b="1" dirty="0">
                        <a:solidFill>
                          <a:srgbClr val="FF0000"/>
                        </a:solidFill>
                        <a:effectLst/>
                        <a:latin typeface="Times New Roman" panose="02020603050405020304" pitchFamily="18" charset="0"/>
                      </a:endParaRPr>
                    </a:p>
                  </a:txBody>
                  <a:tcPr marL="19050" marR="19050" marT="19050" marB="19050"/>
                </a:tc>
                <a:tc>
                  <a:txBody>
                    <a:bodyPr/>
                    <a:lstStyle/>
                    <a:p>
                      <a:pPr>
                        <a:spcAft>
                          <a:spcPts val="0"/>
                        </a:spcAft>
                      </a:pPr>
                      <a:r>
                        <a:rPr lang="ru-RU" sz="2400" b="1" dirty="0">
                          <a:solidFill>
                            <a:srgbClr val="FF0000"/>
                          </a:solidFill>
                          <a:effectLst/>
                        </a:rPr>
                        <a:t>0,04</a:t>
                      </a:r>
                      <a:endParaRPr lang="en-US" sz="4000" b="1" dirty="0">
                        <a:solidFill>
                          <a:srgbClr val="FF0000"/>
                        </a:solidFill>
                        <a:effectLst/>
                        <a:latin typeface="Times New Roman" panose="02020603050405020304" pitchFamily="18" charset="0"/>
                        <a:ea typeface="Times New Roman" panose="02020603050405020304" pitchFamily="18" charset="0"/>
                      </a:endParaRPr>
                    </a:p>
                  </a:txBody>
                  <a:tcPr marL="19050" marR="19050" marT="19050" marB="19050"/>
                </a:tc>
                <a:tc>
                  <a:txBody>
                    <a:bodyPr/>
                    <a:lstStyle/>
                    <a:p>
                      <a:pPr>
                        <a:spcAft>
                          <a:spcPts val="0"/>
                        </a:spcAft>
                      </a:pPr>
                      <a:r>
                        <a:rPr lang="ru-RU" sz="2400" b="1" dirty="0">
                          <a:solidFill>
                            <a:srgbClr val="002060"/>
                          </a:solidFill>
                          <a:effectLst/>
                        </a:rPr>
                        <a:t>12</a:t>
                      </a:r>
                      <a:endParaRPr lang="en-US" sz="4000" b="1" dirty="0">
                        <a:solidFill>
                          <a:srgbClr val="002060"/>
                        </a:solidFill>
                        <a:effectLst/>
                        <a:latin typeface="Times New Roman" panose="02020603050405020304" pitchFamily="18" charset="0"/>
                        <a:ea typeface="Times New Roman" panose="02020603050405020304" pitchFamily="18" charset="0"/>
                      </a:endParaRPr>
                    </a:p>
                  </a:txBody>
                  <a:tcPr marL="19050" marR="19050" marT="19050" marB="19050"/>
                </a:tc>
                <a:tc>
                  <a:txBody>
                    <a:bodyPr/>
                    <a:lstStyle/>
                    <a:p>
                      <a:pPr>
                        <a:spcAft>
                          <a:spcPts val="0"/>
                        </a:spcAft>
                      </a:pPr>
                      <a:r>
                        <a:rPr lang="ru-RU" sz="2400" b="1" dirty="0">
                          <a:solidFill>
                            <a:srgbClr val="FF0000"/>
                          </a:solidFill>
                          <a:effectLst/>
                        </a:rPr>
                        <a:t>3534,9</a:t>
                      </a:r>
                      <a:endParaRPr lang="en-US" sz="4000" b="1" dirty="0">
                        <a:solidFill>
                          <a:srgbClr val="FF0000"/>
                        </a:solidFill>
                        <a:effectLst/>
                        <a:latin typeface="Times New Roman" panose="02020603050405020304" pitchFamily="18" charset="0"/>
                        <a:ea typeface="Times New Roman" panose="02020603050405020304" pitchFamily="18" charset="0"/>
                      </a:endParaRPr>
                    </a:p>
                  </a:txBody>
                  <a:tcPr marL="19050" marR="19050" marT="19050" marB="19050"/>
                </a:tc>
                <a:tc>
                  <a:txBody>
                    <a:bodyPr/>
                    <a:lstStyle/>
                    <a:p>
                      <a:pPr>
                        <a:spcAft>
                          <a:spcPts val="0"/>
                        </a:spcAft>
                      </a:pPr>
                      <a:r>
                        <a:rPr lang="ru-RU" sz="2400" b="1" dirty="0">
                          <a:solidFill>
                            <a:srgbClr val="FF0000"/>
                          </a:solidFill>
                          <a:effectLst/>
                        </a:rPr>
                        <a:t> </a:t>
                      </a:r>
                      <a:endParaRPr lang="en-US" sz="4000" b="1" dirty="0">
                        <a:solidFill>
                          <a:srgbClr val="FF0000"/>
                        </a:solidFill>
                        <a:effectLst/>
                        <a:latin typeface="Times New Roman" panose="02020603050405020304" pitchFamily="18" charset="0"/>
                        <a:ea typeface="Times New Roman" panose="02020603050405020304" pitchFamily="18" charset="0"/>
                      </a:endParaRPr>
                    </a:p>
                  </a:txBody>
                  <a:tcPr marL="19050" marR="19050" marT="19050" marB="19050"/>
                </a:tc>
                <a:extLst>
                  <a:ext uri="{0D108BD9-81ED-4DB2-BD59-A6C34878D82A}">
                    <a16:rowId xmlns:a16="http://schemas.microsoft.com/office/drawing/2014/main" xmlns="" val="3885385934"/>
                  </a:ext>
                </a:extLst>
              </a:tr>
              <a:tr h="301202">
                <a:tc>
                  <a:txBody>
                    <a:bodyPr/>
                    <a:lstStyle/>
                    <a:p>
                      <a:pPr algn="ctr"/>
                      <a:r>
                        <a:rPr lang="ru-RU" sz="2800">
                          <a:effectLst/>
                        </a:rPr>
                        <a:t>2.</a:t>
                      </a:r>
                      <a:endParaRPr lang="en-US" sz="2800">
                        <a:effectLst/>
                        <a:latin typeface="Times New Roman" panose="02020603050405020304" pitchFamily="18" charset="0"/>
                        <a:ea typeface="Times New Roman" panose="02020603050405020304" pitchFamily="18" charset="0"/>
                      </a:endParaRPr>
                    </a:p>
                  </a:txBody>
                  <a:tcPr marL="19050" marR="19050" marT="19050" marB="19050"/>
                </a:tc>
                <a:tc gridSpan="7">
                  <a:txBody>
                    <a:bodyPr/>
                    <a:lstStyle/>
                    <a:p>
                      <a:pPr algn="ctr"/>
                      <a:r>
                        <a:rPr lang="ru-RU" sz="2800" dirty="0">
                          <a:effectLst/>
                        </a:rPr>
                        <a:t>УСЬОГО</a:t>
                      </a:r>
                      <a:endParaRPr lang="en-US" sz="2800" dirty="0">
                        <a:effectLst/>
                        <a:latin typeface="Times New Roman" panose="02020603050405020304" pitchFamily="18" charset="0"/>
                        <a:ea typeface="Times New Roman" panose="02020603050405020304" pitchFamily="18" charset="0"/>
                      </a:endParaRPr>
                    </a:p>
                  </a:txBody>
                  <a:tcPr marL="19050" marR="19050" marT="19050" marB="1905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ru-RU" sz="2800" dirty="0">
                          <a:effectLst/>
                        </a:rPr>
                        <a:t> </a:t>
                      </a:r>
                      <a:endParaRPr lang="en-US" sz="2800" dirty="0">
                        <a:effectLst/>
                        <a:latin typeface="Times New Roman" panose="02020603050405020304" pitchFamily="18" charset="0"/>
                        <a:ea typeface="Times New Roman" panose="02020603050405020304" pitchFamily="18" charset="0"/>
                      </a:endParaRPr>
                    </a:p>
                  </a:txBody>
                  <a:tcPr marL="19050" marR="19050" marT="19050" marB="19050"/>
                </a:tc>
                <a:tc>
                  <a:txBody>
                    <a:bodyPr/>
                    <a:lstStyle/>
                    <a:p>
                      <a:pPr algn="ctr"/>
                      <a:r>
                        <a:rPr lang="ru-RU" sz="2800" dirty="0">
                          <a:effectLst/>
                        </a:rPr>
                        <a:t> </a:t>
                      </a:r>
                      <a:endParaRPr lang="en-US" sz="2800" dirty="0">
                        <a:effectLst/>
                        <a:latin typeface="Times New Roman" panose="02020603050405020304" pitchFamily="18" charset="0"/>
                        <a:ea typeface="Times New Roman" panose="02020603050405020304" pitchFamily="18" charset="0"/>
                      </a:endParaRPr>
                    </a:p>
                  </a:txBody>
                  <a:tcPr marL="19050" marR="19050" marT="19050" marB="19050"/>
                </a:tc>
                <a:extLst>
                  <a:ext uri="{0D108BD9-81ED-4DB2-BD59-A6C34878D82A}">
                    <a16:rowId xmlns:a16="http://schemas.microsoft.com/office/drawing/2014/main" xmlns="" val="1370715174"/>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051334712"/>
              </p:ext>
            </p:extLst>
          </p:nvPr>
        </p:nvGraphicFramePr>
        <p:xfrm>
          <a:off x="1100993" y="8352691"/>
          <a:ext cx="21970999" cy="4995997"/>
        </p:xfrm>
        <a:graphic>
          <a:graphicData uri="http://schemas.openxmlformats.org/drawingml/2006/table">
            <a:tbl>
              <a:tblPr firstRow="1" firstCol="1" bandRow="1">
                <a:tableStyleId>{5940675A-B579-460E-94D1-54222C63F5DA}</a:tableStyleId>
              </a:tblPr>
              <a:tblGrid>
                <a:gridCol w="10096905">
                  <a:extLst>
                    <a:ext uri="{9D8B030D-6E8A-4147-A177-3AD203B41FA5}">
                      <a16:colId xmlns:a16="http://schemas.microsoft.com/office/drawing/2014/main" xmlns="" val="1368812779"/>
                    </a:ext>
                  </a:extLst>
                </a:gridCol>
                <a:gridCol w="3274066">
                  <a:extLst>
                    <a:ext uri="{9D8B030D-6E8A-4147-A177-3AD203B41FA5}">
                      <a16:colId xmlns:a16="http://schemas.microsoft.com/office/drawing/2014/main" xmlns="" val="1327123720"/>
                    </a:ext>
                  </a:extLst>
                </a:gridCol>
                <a:gridCol w="3767418">
                  <a:extLst>
                    <a:ext uri="{9D8B030D-6E8A-4147-A177-3AD203B41FA5}">
                      <a16:colId xmlns:a16="http://schemas.microsoft.com/office/drawing/2014/main" xmlns="" val="958186016"/>
                    </a:ext>
                  </a:extLst>
                </a:gridCol>
                <a:gridCol w="4832610">
                  <a:extLst>
                    <a:ext uri="{9D8B030D-6E8A-4147-A177-3AD203B41FA5}">
                      <a16:colId xmlns:a16="http://schemas.microsoft.com/office/drawing/2014/main" xmlns="" val="1906512708"/>
                    </a:ext>
                  </a:extLst>
                </a:gridCol>
              </a:tblGrid>
              <a:tr h="360197">
                <a:tc>
                  <a:txBody>
                    <a:bodyPr/>
                    <a:lstStyle/>
                    <a:p>
                      <a:pPr marL="2336800">
                        <a:lnSpc>
                          <a:spcPct val="105000"/>
                        </a:lnSpc>
                        <a:spcAft>
                          <a:spcPts val="0"/>
                        </a:spcAft>
                      </a:pPr>
                      <a:r>
                        <a:rPr lang="uk-UA" sz="2400" b="1" dirty="0">
                          <a:solidFill>
                            <a:srgbClr val="002060"/>
                          </a:solidFill>
                          <a:effectLst/>
                        </a:rPr>
                        <a:t>Назва показника</a:t>
                      </a:r>
                      <a:endPar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03200">
                        <a:lnSpc>
                          <a:spcPct val="105000"/>
                        </a:lnSpc>
                        <a:spcAft>
                          <a:spcPts val="0"/>
                        </a:spcAft>
                      </a:pPr>
                      <a:r>
                        <a:rPr lang="uk-UA" sz="2400" b="1" dirty="0">
                          <a:solidFill>
                            <a:srgbClr val="002060"/>
                          </a:solidFill>
                          <a:effectLst/>
                        </a:rPr>
                        <a:t>Код рядка</a:t>
                      </a:r>
                      <a:endPar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5000"/>
                        </a:lnSpc>
                        <a:spcAft>
                          <a:spcPts val="0"/>
                        </a:spcAft>
                      </a:pPr>
                      <a:r>
                        <a:rPr lang="uk-UA" sz="2400" b="1" dirty="0">
                          <a:solidFill>
                            <a:srgbClr val="002060"/>
                          </a:solidFill>
                          <a:effectLst/>
                        </a:rPr>
                        <a:t>Сума, </a:t>
                      </a:r>
                      <a:r>
                        <a:rPr lang="uk-UA" sz="2400" b="1" dirty="0" smtClean="0">
                          <a:solidFill>
                            <a:srgbClr val="002060"/>
                          </a:solidFill>
                          <a:effectLst/>
                        </a:rPr>
                        <a:t>грн </a:t>
                      </a:r>
                      <a:r>
                        <a:rPr lang="ru-RU" sz="2400" b="1" dirty="0" err="1" smtClean="0">
                          <a:solidFill>
                            <a:srgbClr val="002060"/>
                          </a:solidFill>
                          <a:effectLst/>
                        </a:rPr>
                        <a:t>НГОд</a:t>
                      </a:r>
                      <a:endPar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5000"/>
                        </a:lnSpc>
                        <a:spcAft>
                          <a:spcPts val="0"/>
                        </a:spcAft>
                      </a:pPr>
                      <a:r>
                        <a:rPr lang="uk-UA" sz="2400" b="1" dirty="0">
                          <a:solidFill>
                            <a:srgbClr val="002060"/>
                          </a:solidFill>
                          <a:effectLst/>
                        </a:rPr>
                        <a:t>Сума, </a:t>
                      </a:r>
                      <a:r>
                        <a:rPr lang="uk-UA" sz="2400" b="1" dirty="0" smtClean="0">
                          <a:solidFill>
                            <a:srgbClr val="002060"/>
                          </a:solidFill>
                          <a:effectLst/>
                        </a:rPr>
                        <a:t>грн </a:t>
                      </a:r>
                      <a:r>
                        <a:rPr lang="ru-RU" sz="2400" b="1" dirty="0" smtClean="0">
                          <a:solidFill>
                            <a:srgbClr val="002060"/>
                          </a:solidFill>
                          <a:effectLst/>
                        </a:rPr>
                        <a:t>НГО</a:t>
                      </a:r>
                      <a:endPar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15961153"/>
                  </a:ext>
                </a:extLst>
              </a:tr>
              <a:tr h="380456">
                <a:tc>
                  <a:txBody>
                    <a:bodyPr/>
                    <a:lstStyle/>
                    <a:p>
                      <a:pPr marL="2768600">
                        <a:lnSpc>
                          <a:spcPct val="105000"/>
                        </a:lnSpc>
                        <a:spcAft>
                          <a:spcPts val="0"/>
                        </a:spcAft>
                      </a:pPr>
                      <a:r>
                        <a:rPr lang="uk-UA" sz="2400" b="1" dirty="0">
                          <a:solidFill>
                            <a:srgbClr val="002060"/>
                          </a:solidFill>
                          <a:effectLst/>
                        </a:rPr>
                        <a:t>1</a:t>
                      </a:r>
                      <a:endPar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5000"/>
                        </a:lnSpc>
                        <a:spcAft>
                          <a:spcPts val="0"/>
                        </a:spcAft>
                      </a:pPr>
                      <a:r>
                        <a:rPr lang="uk-UA" sz="2400" b="1">
                          <a:solidFill>
                            <a:srgbClr val="002060"/>
                          </a:solidFill>
                          <a:effectLst/>
                        </a:rPr>
                        <a:t>2</a:t>
                      </a:r>
                      <a:endParaRPr lang="en-US" sz="24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5000"/>
                        </a:lnSpc>
                        <a:spcAft>
                          <a:spcPts val="0"/>
                        </a:spcAft>
                      </a:pPr>
                      <a:r>
                        <a:rPr lang="uk-UA" sz="2400" b="1" dirty="0">
                          <a:solidFill>
                            <a:srgbClr val="002060"/>
                          </a:solidFill>
                          <a:effectLst/>
                        </a:rPr>
                        <a:t>3</a:t>
                      </a:r>
                      <a:endPar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5000"/>
                        </a:lnSpc>
                        <a:spcAft>
                          <a:spcPts val="0"/>
                        </a:spcAft>
                      </a:pPr>
                      <a:r>
                        <a:rPr lang="uk-UA" sz="2400" b="1" dirty="0" smtClean="0">
                          <a:solidFill>
                            <a:srgbClr val="002060"/>
                          </a:solidFill>
                          <a:effectLst/>
                          <a:latin typeface="+mn-lt"/>
                          <a:ea typeface="+mn-ea"/>
                          <a:cs typeface="+mn-cs"/>
                        </a:rPr>
                        <a:t>4</a:t>
                      </a:r>
                      <a:endPar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68390569"/>
                  </a:ext>
                </a:extLst>
              </a:tr>
              <a:tr h="387421">
                <a:tc>
                  <a:txBody>
                    <a:bodyPr/>
                    <a:lstStyle/>
                    <a:p>
                      <a:pPr>
                        <a:lnSpc>
                          <a:spcPct val="105000"/>
                        </a:lnSpc>
                        <a:spcAft>
                          <a:spcPts val="0"/>
                        </a:spcAft>
                      </a:pPr>
                      <a:r>
                        <a:rPr lang="uk-UA" sz="2400" dirty="0">
                          <a:effectLst/>
                        </a:rPr>
                        <a:t>Загальне мінімальне податкове зобов'язання (ЗМПЗ)</a:t>
                      </a:r>
                      <a:endParaRPr lang="en-US" sz="2400" dirty="0">
                        <a:solidFill>
                          <a:srgbClr val="4A474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419100">
                        <a:lnSpc>
                          <a:spcPct val="105000"/>
                        </a:lnSpc>
                        <a:spcAft>
                          <a:spcPts val="0"/>
                        </a:spcAft>
                      </a:pPr>
                      <a:r>
                        <a:rPr lang="uk-UA" sz="2400">
                          <a:effectLst/>
                        </a:rPr>
                        <a:t>01</a:t>
                      </a:r>
                      <a:endParaRPr lang="en-US" sz="2400">
                        <a:solidFill>
                          <a:srgbClr val="4A474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2400" dirty="0" smtClean="0">
                          <a:solidFill>
                            <a:srgbClr val="FF0000"/>
                          </a:solidFill>
                          <a:effectLst/>
                          <a:latin typeface="+mn-lt"/>
                          <a:ea typeface="+mn-ea"/>
                          <a:cs typeface="+mn-cs"/>
                        </a:rPr>
                        <a:t>2472,58</a:t>
                      </a:r>
                      <a:endPar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2400" dirty="0">
                          <a:solidFill>
                            <a:srgbClr val="FF0000"/>
                          </a:solidFill>
                          <a:effectLst/>
                        </a:rPr>
                        <a:t>3534,9</a:t>
                      </a:r>
                      <a:endPar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532728686"/>
                  </a:ext>
                </a:extLst>
              </a:tr>
              <a:tr h="387421">
                <a:tc>
                  <a:txBody>
                    <a:bodyPr/>
                    <a:lstStyle/>
                    <a:p>
                      <a:pPr>
                        <a:lnSpc>
                          <a:spcPct val="105000"/>
                        </a:lnSpc>
                        <a:spcAft>
                          <a:spcPts val="0"/>
                        </a:spcAft>
                      </a:pPr>
                      <a:r>
                        <a:rPr lang="uk-UA" sz="2400">
                          <a:effectLst/>
                        </a:rPr>
                        <a:t>Загальна сума сплачених податків, зборів, платежів протягом податкового (звітного) року, у т. ч.</a:t>
                      </a:r>
                      <a:endParaRPr lang="en-US" sz="2400">
                        <a:solidFill>
                          <a:srgbClr val="4A474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indent="419100" algn="ctr">
                        <a:lnSpc>
                          <a:spcPct val="105000"/>
                        </a:lnSpc>
                        <a:spcAft>
                          <a:spcPts val="0"/>
                        </a:spcAft>
                      </a:pPr>
                      <a:r>
                        <a:rPr lang="uk-UA" sz="2400" dirty="0">
                          <a:effectLst/>
                        </a:rPr>
                        <a:t>02</a:t>
                      </a:r>
                      <a:endParaRPr lang="en-US" sz="2400" dirty="0">
                        <a:solidFill>
                          <a:srgbClr val="4A474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2400">
                          <a:effectLst/>
                        </a:rPr>
                        <a:t>751,89</a:t>
                      </a:r>
                      <a:endParaRPr lang="en-US"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2400">
                          <a:effectLst/>
                        </a:rPr>
                        <a:t>883,72</a:t>
                      </a:r>
                      <a:endParaRPr lang="en-US"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245423415"/>
                  </a:ext>
                </a:extLst>
              </a:tr>
              <a:tr h="387421">
                <a:tc>
                  <a:txBody>
                    <a:bodyPr/>
                    <a:lstStyle/>
                    <a:p>
                      <a:pPr>
                        <a:lnSpc>
                          <a:spcPct val="105000"/>
                        </a:lnSpc>
                        <a:spcAft>
                          <a:spcPts val="0"/>
                        </a:spcAft>
                      </a:pPr>
                      <a:r>
                        <a:rPr lang="uk-UA" sz="2400">
                          <a:effectLst/>
                        </a:rPr>
                        <a:t>Податок на доходи фізичних осіб та військовий збір з чистого оподаткованого доходу від реалізації власної згосподарської продукції</a:t>
                      </a:r>
                      <a:endParaRPr lang="en-US" sz="2400">
                        <a:solidFill>
                          <a:srgbClr val="4A474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381000" algn="ctr">
                        <a:lnSpc>
                          <a:spcPct val="105000"/>
                        </a:lnSpc>
                        <a:spcAft>
                          <a:spcPts val="0"/>
                        </a:spcAft>
                      </a:pPr>
                      <a:r>
                        <a:rPr lang="uk-UA" sz="2400" dirty="0">
                          <a:effectLst/>
                        </a:rPr>
                        <a:t>02.1</a:t>
                      </a:r>
                      <a:endParaRPr lang="en-US" sz="2400" dirty="0">
                        <a:solidFill>
                          <a:srgbClr val="4A474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2400" dirty="0">
                          <a:effectLst/>
                        </a:rPr>
                        <a:t> </a:t>
                      </a:r>
                      <a:r>
                        <a:rPr lang="ru-RU" sz="2400" dirty="0" err="1" smtClean="0">
                          <a:effectLst/>
                        </a:rPr>
                        <a:t>відсутній</a:t>
                      </a:r>
                      <a:r>
                        <a:rPr lang="ru-RU" sz="2400" dirty="0" smtClean="0">
                          <a:effectLst/>
                        </a:rPr>
                        <a:t> </a:t>
                      </a:r>
                      <a:r>
                        <a:rPr lang="ru-RU" sz="2400" dirty="0" err="1" smtClean="0">
                          <a:effectLst/>
                        </a:rPr>
                        <a:t>договір</a:t>
                      </a:r>
                      <a:r>
                        <a:rPr lang="ru-RU" sz="2400" dirty="0" smtClean="0">
                          <a:effectLst/>
                        </a:rPr>
                        <a:t> </a:t>
                      </a:r>
                    </a:p>
                    <a:p>
                      <a:pPr algn="ctr">
                        <a:spcAft>
                          <a:spcPts val="0"/>
                        </a:spcAft>
                      </a:pPr>
                      <a:r>
                        <a:rPr lang="ru-RU" sz="2400" dirty="0" err="1" smtClean="0">
                          <a:effectLst/>
                        </a:rPr>
                        <a:t>Оренди</a:t>
                      </a:r>
                      <a:r>
                        <a:rPr lang="ru-RU" sz="2400" dirty="0" smtClean="0">
                          <a:effectLst/>
                        </a:rPr>
                        <a:t> та </a:t>
                      </a:r>
                      <a:r>
                        <a:rPr lang="ru-RU" sz="2400" dirty="0" err="1" smtClean="0">
                          <a:effectLst/>
                        </a:rPr>
                        <a:t>декларація</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ru-RU" sz="2400" dirty="0" smtClean="0">
                          <a:effectLst/>
                        </a:rPr>
                        <a:t> </a:t>
                      </a:r>
                      <a:r>
                        <a:rPr lang="ru-RU" sz="2400" dirty="0" err="1" smtClean="0">
                          <a:effectLst/>
                        </a:rPr>
                        <a:t>відсутній</a:t>
                      </a:r>
                      <a:r>
                        <a:rPr lang="ru-RU" sz="2400" dirty="0" smtClean="0">
                          <a:effectLst/>
                        </a:rPr>
                        <a:t> </a:t>
                      </a:r>
                      <a:r>
                        <a:rPr lang="ru-RU" sz="2400" dirty="0" err="1" smtClean="0">
                          <a:effectLst/>
                        </a:rPr>
                        <a:t>договір</a:t>
                      </a:r>
                      <a:r>
                        <a:rPr lang="ru-RU" sz="2400" dirty="0" smtClean="0">
                          <a:effectLst/>
                        </a:rPr>
                        <a:t> </a:t>
                      </a:r>
                    </a:p>
                    <a:p>
                      <a:pPr marL="0" marR="0" indent="0" algn="ctr" defTabSz="584200" rtl="0" eaLnBrk="1" fontAlgn="auto" latinLnBrk="0" hangingPunct="1">
                        <a:lnSpc>
                          <a:spcPct val="100000"/>
                        </a:lnSpc>
                        <a:spcBef>
                          <a:spcPts val="0"/>
                        </a:spcBef>
                        <a:spcAft>
                          <a:spcPts val="0"/>
                        </a:spcAft>
                        <a:buClrTx/>
                        <a:buSzTx/>
                        <a:buFontTx/>
                        <a:buNone/>
                        <a:tabLst/>
                        <a:defRPr/>
                      </a:pPr>
                      <a:r>
                        <a:rPr lang="ru-RU" sz="2400" dirty="0" err="1" smtClean="0">
                          <a:effectLst/>
                        </a:rPr>
                        <a:t>Оренди</a:t>
                      </a:r>
                      <a:r>
                        <a:rPr lang="ru-RU" sz="2400" dirty="0" smtClean="0">
                          <a:effectLst/>
                        </a:rPr>
                        <a:t> та </a:t>
                      </a:r>
                      <a:r>
                        <a:rPr lang="ru-RU" sz="2400" dirty="0" err="1" smtClean="0">
                          <a:effectLst/>
                        </a:rPr>
                        <a:t>декларація</a:t>
                      </a:r>
                      <a:endParaRPr lang="en-US" sz="4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2400" dirty="0">
                          <a:effectLst/>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363202454"/>
                  </a:ext>
                </a:extLst>
              </a:tr>
              <a:tr h="387421">
                <a:tc>
                  <a:txBody>
                    <a:bodyPr/>
                    <a:lstStyle/>
                    <a:p>
                      <a:pPr>
                        <a:lnSpc>
                          <a:spcPct val="105000"/>
                        </a:lnSpc>
                        <a:spcAft>
                          <a:spcPts val="0"/>
                        </a:spcAft>
                      </a:pPr>
                      <a:r>
                        <a:rPr lang="uk-UA" sz="2400">
                          <a:effectLst/>
                        </a:rPr>
                        <a:t>Земельний податок за земельні ділянки, віднесені до сільськогосподарських угідь</a:t>
                      </a:r>
                      <a:endParaRPr lang="en-US" sz="2400">
                        <a:solidFill>
                          <a:srgbClr val="4A474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5000"/>
                        </a:lnSpc>
                        <a:spcAft>
                          <a:spcPts val="0"/>
                        </a:spcAft>
                      </a:pPr>
                      <a:r>
                        <a:rPr lang="uk-UA" sz="2400" dirty="0" smtClean="0">
                          <a:effectLst/>
                        </a:rPr>
                        <a:t>      02.2</a:t>
                      </a:r>
                      <a:endParaRPr lang="en-US" sz="2400" dirty="0">
                        <a:solidFill>
                          <a:srgbClr val="4A474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2400">
                          <a:effectLst/>
                        </a:rPr>
                        <a:t>751,89</a:t>
                      </a:r>
                      <a:endParaRPr lang="en-US"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2400">
                          <a:effectLst/>
                        </a:rPr>
                        <a:t>883,72</a:t>
                      </a:r>
                      <a:endParaRPr lang="en-US"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8454120"/>
                  </a:ext>
                </a:extLst>
              </a:tr>
              <a:tr h="387421">
                <a:tc>
                  <a:txBody>
                    <a:bodyPr/>
                    <a:lstStyle/>
                    <a:p>
                      <a:pPr>
                        <a:lnSpc>
                          <a:spcPct val="105000"/>
                        </a:lnSpc>
                        <a:spcAft>
                          <a:spcPts val="0"/>
                        </a:spcAft>
                      </a:pPr>
                      <a:r>
                        <a:rPr lang="uk-UA" sz="2400">
                          <a:effectLst/>
                        </a:rPr>
                        <a:t>Позитивне значення різниці між сумою загального мінімального податкового зобов'язання (ЗМПЗ) та загальною :плачених податків та збору</a:t>
                      </a:r>
                      <a:endParaRPr lang="en-US" sz="2400">
                        <a:solidFill>
                          <a:srgbClr val="4A474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419100" algn="ctr">
                        <a:lnSpc>
                          <a:spcPct val="105000"/>
                        </a:lnSpc>
                        <a:spcAft>
                          <a:spcPts val="0"/>
                        </a:spcAft>
                      </a:pPr>
                      <a:r>
                        <a:rPr lang="uk-UA" sz="2400" dirty="0">
                          <a:effectLst/>
                        </a:rPr>
                        <a:t>03</a:t>
                      </a:r>
                      <a:endParaRPr lang="en-US" sz="2400" dirty="0">
                        <a:solidFill>
                          <a:srgbClr val="4A474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2400" dirty="0" smtClean="0">
                          <a:solidFill>
                            <a:srgbClr val="FF0000"/>
                          </a:solidFill>
                          <a:effectLst/>
                        </a:rPr>
                        <a:t>1720,69</a:t>
                      </a:r>
                      <a:endPar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2400" dirty="0">
                          <a:solidFill>
                            <a:srgbClr val="FF0000"/>
                          </a:solidFill>
                          <a:effectLst/>
                        </a:rPr>
                        <a:t>2651,18</a:t>
                      </a:r>
                      <a:endPar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865204056"/>
                  </a:ext>
                </a:extLst>
              </a:tr>
            </a:tbl>
          </a:graphicData>
        </a:graphic>
      </p:graphicFrame>
    </p:spTree>
    <p:extLst>
      <p:ext uri="{BB962C8B-B14F-4D97-AF65-F5344CB8AC3E}">
        <p14:creationId xmlns:p14="http://schemas.microsoft.com/office/powerpoint/2010/main" val="139945043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742120" y="-162677"/>
            <a:ext cx="17351927" cy="5532393"/>
          </a:xfrm>
        </p:spPr>
        <p:txBody>
          <a:bodyPr>
            <a:normAutofit/>
          </a:bodyPr>
          <a:lstStyle/>
          <a:p>
            <a:r>
              <a:rPr lang="ru-RU" b="0" dirty="0" smtClean="0">
                <a:solidFill>
                  <a:srgbClr val="002060"/>
                </a:solidFill>
              </a:rPr>
              <a:t>МПЗ </a:t>
            </a:r>
            <a:r>
              <a:rPr lang="ru-RU" b="0" dirty="0" err="1" smtClean="0">
                <a:solidFill>
                  <a:srgbClr val="002060"/>
                </a:solidFill>
              </a:rPr>
              <a:t>сплачується</a:t>
            </a:r>
            <a:r>
              <a:rPr lang="ru-RU" b="0" dirty="0" smtClean="0">
                <a:solidFill>
                  <a:srgbClr val="002060"/>
                </a:solidFill>
              </a:rPr>
              <a:t> </a:t>
            </a:r>
            <a:r>
              <a:rPr lang="ru-RU" b="0" dirty="0"/>
              <a:t>(</a:t>
            </a:r>
            <a:r>
              <a:rPr lang="ru-RU" b="0" dirty="0" err="1"/>
              <a:t>перераховується</a:t>
            </a:r>
            <a:r>
              <a:rPr lang="ru-RU" b="0" dirty="0"/>
              <a:t>) до </a:t>
            </a:r>
            <a:r>
              <a:rPr lang="ru-RU" b="0" dirty="0" err="1"/>
              <a:t>місцевих</a:t>
            </a:r>
            <a:r>
              <a:rPr lang="ru-RU" b="0" dirty="0"/>
              <a:t> </a:t>
            </a:r>
            <a:r>
              <a:rPr lang="ru-RU" b="0" dirty="0" err="1"/>
              <a:t>бюджетів</a:t>
            </a:r>
            <a:r>
              <a:rPr lang="ru-RU" b="0" dirty="0"/>
              <a:t> за </a:t>
            </a:r>
            <a:r>
              <a:rPr lang="ru-RU" b="0" dirty="0" err="1"/>
              <a:t>місцезнаходженням</a:t>
            </a:r>
            <a:r>
              <a:rPr lang="ru-RU" b="0" dirty="0"/>
              <a:t> таких </a:t>
            </a:r>
            <a:r>
              <a:rPr lang="ru-RU" b="0" dirty="0" err="1"/>
              <a:t>земельних</a:t>
            </a:r>
            <a:r>
              <a:rPr lang="ru-RU" b="0" dirty="0"/>
              <a:t> </a:t>
            </a:r>
            <a:r>
              <a:rPr lang="ru-RU" b="0" dirty="0" err="1"/>
              <a:t>ділянок</a:t>
            </a:r>
            <a:r>
              <a:rPr lang="ru-RU" b="0" dirty="0"/>
              <a:t>.</a:t>
            </a:r>
            <a:endParaRPr lang="ru-RU" dirty="0"/>
          </a:p>
        </p:txBody>
      </p:sp>
      <p:pic>
        <p:nvPicPr>
          <p:cNvPr id="5" name="Image" descr="Image"/>
          <p:cNvPicPr>
            <a:picLocks noChangeAspect="1"/>
          </p:cNvPicPr>
          <p:nvPr/>
        </p:nvPicPr>
        <p:blipFill>
          <a:blip r:embed="rId2"/>
          <a:stretch>
            <a:fillRect/>
          </a:stretch>
        </p:blipFill>
        <p:spPr>
          <a:xfrm>
            <a:off x="15102348" y="249379"/>
            <a:ext cx="8727470" cy="2165685"/>
          </a:xfrm>
          <a:prstGeom prst="rect">
            <a:avLst/>
          </a:prstGeom>
          <a:ln w="12700">
            <a:miter lim="400000"/>
          </a:ln>
        </p:spPr>
      </p:pic>
      <p:sp>
        <p:nvSpPr>
          <p:cNvPr id="2" name="Скругленный прямоугольник 1"/>
          <p:cNvSpPr/>
          <p:nvPr/>
        </p:nvSpPr>
        <p:spPr>
          <a:xfrm>
            <a:off x="6616340" y="5484019"/>
            <a:ext cx="11844671" cy="3382486"/>
          </a:xfrm>
          <a:prstGeom prst="roundRect">
            <a:avLst/>
          </a:prstGeom>
          <a:no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ru-RU" sz="4800" b="1" dirty="0">
                <a:solidFill>
                  <a:srgbClr val="002060"/>
                </a:solidFill>
              </a:rPr>
              <a:t>на </a:t>
            </a:r>
            <a:r>
              <a:rPr lang="ru-RU" sz="4800" b="1" dirty="0" err="1">
                <a:solidFill>
                  <a:srgbClr val="002060"/>
                </a:solidFill>
              </a:rPr>
              <a:t>бюджетний</a:t>
            </a:r>
            <a:r>
              <a:rPr lang="ru-RU" sz="4800" b="1" dirty="0">
                <a:solidFill>
                  <a:srgbClr val="002060"/>
                </a:solidFill>
              </a:rPr>
              <a:t>/</a:t>
            </a:r>
            <a:r>
              <a:rPr lang="ru-RU" sz="4800" b="1" dirty="0" err="1">
                <a:solidFill>
                  <a:srgbClr val="002060"/>
                </a:solidFill>
              </a:rPr>
              <a:t>єдиний</a:t>
            </a:r>
            <a:r>
              <a:rPr lang="ru-RU" sz="4800" b="1" dirty="0">
                <a:solidFill>
                  <a:srgbClr val="002060"/>
                </a:solidFill>
              </a:rPr>
              <a:t> </a:t>
            </a:r>
            <a:r>
              <a:rPr lang="ru-RU" sz="4800" b="1" dirty="0" err="1">
                <a:solidFill>
                  <a:srgbClr val="002060"/>
                </a:solidFill>
              </a:rPr>
              <a:t>рахунок</a:t>
            </a:r>
            <a:r>
              <a:rPr lang="ru-RU" sz="4800" b="1" dirty="0">
                <a:solidFill>
                  <a:srgbClr val="002060"/>
                </a:solidFill>
              </a:rPr>
              <a:t> </a:t>
            </a:r>
            <a:r>
              <a:rPr lang="ru-RU" sz="4800" b="1" dirty="0" err="1">
                <a:solidFill>
                  <a:srgbClr val="002060"/>
                </a:solidFill>
              </a:rPr>
              <a:t>отримувача</a:t>
            </a:r>
            <a:r>
              <a:rPr lang="ru-RU" sz="4800" b="1" dirty="0">
                <a:solidFill>
                  <a:srgbClr val="002060"/>
                </a:solidFill>
              </a:rPr>
              <a:t> (</a:t>
            </a:r>
            <a:r>
              <a:rPr lang="ru-RU" sz="4800" b="1" dirty="0" err="1">
                <a:solidFill>
                  <a:srgbClr val="002060"/>
                </a:solidFill>
              </a:rPr>
              <a:t>окремо</a:t>
            </a:r>
            <a:r>
              <a:rPr lang="ru-RU" sz="4800" b="1" dirty="0">
                <a:solidFill>
                  <a:srgbClr val="002060"/>
                </a:solidFill>
              </a:rPr>
              <a:t> по кожному коду ТТГ за </a:t>
            </a:r>
            <a:r>
              <a:rPr lang="ru-RU" sz="4800" b="1" dirty="0" err="1">
                <a:solidFill>
                  <a:srgbClr val="002060"/>
                </a:solidFill>
              </a:rPr>
              <a:t>місцезнаходженням</a:t>
            </a:r>
            <a:r>
              <a:rPr lang="ru-RU" sz="4800" b="1" dirty="0">
                <a:solidFill>
                  <a:srgbClr val="002060"/>
                </a:solidFill>
              </a:rPr>
              <a:t> </a:t>
            </a:r>
            <a:r>
              <a:rPr lang="ru-RU" sz="4800" b="1" dirty="0" err="1">
                <a:solidFill>
                  <a:srgbClr val="002060"/>
                </a:solidFill>
              </a:rPr>
              <a:t>земельної</a:t>
            </a:r>
            <a:r>
              <a:rPr lang="ru-RU" sz="4800" b="1" dirty="0">
                <a:solidFill>
                  <a:srgbClr val="002060"/>
                </a:solidFill>
              </a:rPr>
              <a:t> </a:t>
            </a:r>
            <a:r>
              <a:rPr lang="ru-RU" sz="4800" b="1" dirty="0" err="1" smtClean="0">
                <a:solidFill>
                  <a:srgbClr val="002060"/>
                </a:solidFill>
              </a:rPr>
              <a:t>ділянки</a:t>
            </a:r>
            <a:r>
              <a:rPr lang="ru-RU" sz="4800" b="1" dirty="0" smtClean="0">
                <a:solidFill>
                  <a:srgbClr val="002060"/>
                </a:solidFill>
              </a:rPr>
              <a:t>)</a:t>
            </a:r>
            <a:endParaRPr kumimoji="0" lang="en-US" sz="6000" b="1" i="0" u="none" strike="noStrike" cap="none" spc="0" normalizeH="0" baseline="0" dirty="0">
              <a:ln>
                <a:noFill/>
              </a:ln>
              <a:solidFill>
                <a:srgbClr val="002060"/>
              </a:solidFill>
              <a:effectLst/>
              <a:uFillTx/>
              <a:latin typeface="Helvetica Neue Medium"/>
              <a:ea typeface="Helvetica Neue Medium"/>
              <a:cs typeface="Helvetica Neue Medium"/>
              <a:sym typeface="Helvetica Neue Medium"/>
            </a:endParaRPr>
          </a:p>
        </p:txBody>
      </p:sp>
      <p:sp>
        <p:nvSpPr>
          <p:cNvPr id="8" name="Выгнутая влево стрелка 7"/>
          <p:cNvSpPr/>
          <p:nvPr/>
        </p:nvSpPr>
        <p:spPr>
          <a:xfrm>
            <a:off x="1233376" y="2603519"/>
            <a:ext cx="2913321" cy="4797829"/>
          </a:xfrm>
          <a:prstGeom prst="curved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Прямоугольник 8"/>
          <p:cNvSpPr/>
          <p:nvPr/>
        </p:nvSpPr>
        <p:spPr>
          <a:xfrm>
            <a:off x="10703851" y="10766041"/>
            <a:ext cx="12192000" cy="2062103"/>
          </a:xfrm>
          <a:prstGeom prst="rect">
            <a:avLst/>
          </a:prstGeom>
        </p:spPr>
        <p:txBody>
          <a:bodyPr>
            <a:spAutoFit/>
          </a:bodyPr>
          <a:lstStyle/>
          <a:p>
            <a:r>
              <a:rPr lang="ru-RU" sz="3200" b="1" i="1" dirty="0">
                <a:solidFill>
                  <a:srgbClr val="0070C0"/>
                </a:solidFill>
                <a:latin typeface="OpenSans"/>
              </a:rPr>
              <a:t>З кожного гектару </a:t>
            </a:r>
            <a:r>
              <a:rPr lang="ru-RU" sz="3200" b="1" i="1" dirty="0" err="1">
                <a:solidFill>
                  <a:srgbClr val="0070C0"/>
                </a:solidFill>
                <a:latin typeface="OpenSans"/>
              </a:rPr>
              <a:t>землі</a:t>
            </a:r>
            <a:r>
              <a:rPr lang="ru-RU" sz="3200" b="1" i="1" dirty="0">
                <a:solidFill>
                  <a:srgbClr val="0070C0"/>
                </a:solidFill>
                <a:latin typeface="OpenSans"/>
              </a:rPr>
              <a:t> треба </a:t>
            </a:r>
            <a:r>
              <a:rPr lang="ru-RU" sz="3200" b="1" i="1" dirty="0" err="1">
                <a:solidFill>
                  <a:srgbClr val="0070C0"/>
                </a:solidFill>
                <a:latin typeface="OpenSans"/>
              </a:rPr>
              <a:t>сплатити</a:t>
            </a:r>
            <a:r>
              <a:rPr lang="ru-RU" sz="3200" b="1" i="1" dirty="0">
                <a:solidFill>
                  <a:srgbClr val="0070C0"/>
                </a:solidFill>
                <a:latin typeface="OpenSans"/>
              </a:rPr>
              <a:t> </a:t>
            </a:r>
            <a:r>
              <a:rPr lang="ru-RU" sz="3200" b="1" i="1" dirty="0" err="1">
                <a:solidFill>
                  <a:srgbClr val="0070C0"/>
                </a:solidFill>
                <a:latin typeface="OpenSans"/>
              </a:rPr>
              <a:t>певну</a:t>
            </a:r>
            <a:r>
              <a:rPr lang="ru-RU" sz="3200" b="1" i="1" dirty="0">
                <a:solidFill>
                  <a:srgbClr val="0070C0"/>
                </a:solidFill>
                <a:latin typeface="OpenSans"/>
              </a:rPr>
              <a:t> суму </a:t>
            </a:r>
            <a:r>
              <a:rPr lang="ru-RU" sz="3200" b="1" i="1" dirty="0" err="1">
                <a:solidFill>
                  <a:srgbClr val="0070C0"/>
                </a:solidFill>
                <a:latin typeface="OpenSans"/>
              </a:rPr>
              <a:t>обов’язкових</a:t>
            </a:r>
            <a:r>
              <a:rPr lang="ru-RU" sz="3200" b="1" i="1" dirty="0">
                <a:solidFill>
                  <a:srgbClr val="0070C0"/>
                </a:solidFill>
                <a:latin typeface="OpenSans"/>
              </a:rPr>
              <a:t> </a:t>
            </a:r>
            <a:r>
              <a:rPr lang="ru-RU" sz="3200" b="1" i="1" dirty="0" err="1">
                <a:solidFill>
                  <a:srgbClr val="0070C0"/>
                </a:solidFill>
                <a:latin typeface="OpenSans"/>
              </a:rPr>
              <a:t>податків</a:t>
            </a:r>
            <a:r>
              <a:rPr lang="ru-RU" sz="3200" b="1" i="1" dirty="0">
                <a:solidFill>
                  <a:srgbClr val="0070C0"/>
                </a:solidFill>
                <a:latin typeface="OpenSans"/>
              </a:rPr>
              <a:t>, і вона не </a:t>
            </a:r>
            <a:r>
              <a:rPr lang="ru-RU" sz="3200" b="1" i="1" dirty="0" err="1">
                <a:solidFill>
                  <a:srgbClr val="0070C0"/>
                </a:solidFill>
                <a:latin typeface="OpenSans"/>
              </a:rPr>
              <a:t>може</a:t>
            </a:r>
            <a:r>
              <a:rPr lang="ru-RU" sz="3200" b="1" i="1" dirty="0">
                <a:solidFill>
                  <a:srgbClr val="0070C0"/>
                </a:solidFill>
                <a:latin typeface="OpenSans"/>
              </a:rPr>
              <a:t> бути </a:t>
            </a:r>
            <a:r>
              <a:rPr lang="ru-RU" sz="3200" b="1" i="1" dirty="0" err="1">
                <a:solidFill>
                  <a:srgbClr val="0070C0"/>
                </a:solidFill>
                <a:latin typeface="OpenSans"/>
              </a:rPr>
              <a:t>меншою</a:t>
            </a:r>
            <a:r>
              <a:rPr lang="ru-RU" sz="3200" b="1" i="1" dirty="0">
                <a:solidFill>
                  <a:srgbClr val="0070C0"/>
                </a:solidFill>
                <a:latin typeface="OpenSans"/>
              </a:rPr>
              <a:t> </a:t>
            </a:r>
            <a:r>
              <a:rPr lang="ru-RU" sz="3200" b="1" i="1" dirty="0" err="1">
                <a:solidFill>
                  <a:srgbClr val="0070C0"/>
                </a:solidFill>
                <a:latin typeface="OpenSans"/>
              </a:rPr>
              <a:t>від</a:t>
            </a:r>
            <a:r>
              <a:rPr lang="ru-RU" sz="3200" b="1" i="1" dirty="0">
                <a:solidFill>
                  <a:srgbClr val="0070C0"/>
                </a:solidFill>
                <a:latin typeface="OpenSans"/>
              </a:rPr>
              <a:t> </a:t>
            </a:r>
            <a:r>
              <a:rPr lang="ru-RU" sz="3200" b="1" i="1" dirty="0" err="1">
                <a:solidFill>
                  <a:srgbClr val="0070C0"/>
                </a:solidFill>
                <a:latin typeface="OpenSans"/>
              </a:rPr>
              <a:t>цього</a:t>
            </a:r>
            <a:r>
              <a:rPr lang="ru-RU" sz="3200" b="1" i="1" dirty="0">
                <a:solidFill>
                  <a:srgbClr val="0070C0"/>
                </a:solidFill>
                <a:latin typeface="OpenSans"/>
              </a:rPr>
              <a:t> </a:t>
            </a:r>
            <a:r>
              <a:rPr lang="ru-RU" sz="3200" b="1" i="1" dirty="0" err="1">
                <a:solidFill>
                  <a:srgbClr val="0070C0"/>
                </a:solidFill>
                <a:latin typeface="OpenSans"/>
              </a:rPr>
              <a:t>встановленого</a:t>
            </a:r>
            <a:r>
              <a:rPr lang="ru-RU" sz="3200" b="1" i="1" dirty="0">
                <a:solidFill>
                  <a:srgbClr val="0070C0"/>
                </a:solidFill>
                <a:latin typeface="OpenSans"/>
              </a:rPr>
              <a:t> державою МПЗ — </a:t>
            </a:r>
            <a:r>
              <a:rPr lang="ru-RU" sz="3200" b="1" i="1" dirty="0" err="1">
                <a:solidFill>
                  <a:srgbClr val="0070C0"/>
                </a:solidFill>
                <a:latin typeface="OpenSans"/>
              </a:rPr>
              <a:t>орієнтовно</a:t>
            </a:r>
            <a:r>
              <a:rPr lang="ru-RU" sz="3200" b="1" i="1" dirty="0">
                <a:solidFill>
                  <a:srgbClr val="0070C0"/>
                </a:solidFill>
                <a:latin typeface="OpenSans"/>
              </a:rPr>
              <a:t> 1,5-2 тис. </a:t>
            </a:r>
            <a:r>
              <a:rPr lang="ru-RU" sz="3200" b="1" i="1" dirty="0" err="1">
                <a:solidFill>
                  <a:srgbClr val="0070C0"/>
                </a:solidFill>
                <a:latin typeface="OpenSans"/>
              </a:rPr>
              <a:t>грн</a:t>
            </a:r>
            <a:r>
              <a:rPr lang="ru-RU" sz="3200" b="1" i="1" dirty="0">
                <a:solidFill>
                  <a:srgbClr val="0070C0"/>
                </a:solidFill>
                <a:latin typeface="OpenSans"/>
              </a:rPr>
              <a:t> (</a:t>
            </a:r>
            <a:r>
              <a:rPr lang="ru-RU" sz="3200" b="1" i="1" dirty="0" err="1">
                <a:solidFill>
                  <a:srgbClr val="0070C0"/>
                </a:solidFill>
                <a:latin typeface="OpenSans"/>
              </a:rPr>
              <a:t>залежно</a:t>
            </a:r>
            <a:r>
              <a:rPr lang="ru-RU" sz="3200" b="1" i="1" dirty="0">
                <a:solidFill>
                  <a:srgbClr val="0070C0"/>
                </a:solidFill>
                <a:latin typeface="OpenSans"/>
              </a:rPr>
              <a:t> </a:t>
            </a:r>
            <a:r>
              <a:rPr lang="ru-RU" sz="3200" b="1" i="1" dirty="0" err="1">
                <a:solidFill>
                  <a:srgbClr val="0070C0"/>
                </a:solidFill>
                <a:latin typeface="OpenSans"/>
              </a:rPr>
              <a:t>від</a:t>
            </a:r>
            <a:r>
              <a:rPr lang="ru-RU" sz="3200" b="1" i="1" dirty="0">
                <a:solidFill>
                  <a:srgbClr val="0070C0"/>
                </a:solidFill>
                <a:latin typeface="OpenSans"/>
              </a:rPr>
              <a:t> </a:t>
            </a:r>
            <a:r>
              <a:rPr lang="ru-RU" sz="3200" b="1" i="1" dirty="0" err="1">
                <a:solidFill>
                  <a:srgbClr val="0070C0"/>
                </a:solidFill>
                <a:latin typeface="OpenSans"/>
              </a:rPr>
              <a:t>розміру</a:t>
            </a:r>
            <a:r>
              <a:rPr lang="ru-RU" sz="3200" b="1" i="1" dirty="0">
                <a:solidFill>
                  <a:srgbClr val="0070C0"/>
                </a:solidFill>
                <a:latin typeface="OpenSans"/>
              </a:rPr>
              <a:t> НГО).</a:t>
            </a:r>
            <a:endParaRPr lang="en-US" sz="3200" dirty="0">
              <a:solidFill>
                <a:srgbClr val="0070C0"/>
              </a:solidFill>
            </a:endParaRPr>
          </a:p>
        </p:txBody>
      </p:sp>
      <p:pic>
        <p:nvPicPr>
          <p:cNvPr id="3074" name="Picture 2" descr="В Україні почалося нарахування нового податку на землю | Mind.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245" y="8094219"/>
            <a:ext cx="7143750"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32977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111250" y="1391684"/>
            <a:ext cx="5397500" cy="2033181"/>
          </a:xfrm>
        </p:spPr>
        <p:txBody>
          <a:bodyPr>
            <a:normAutofit fontScale="90000"/>
          </a:bodyPr>
          <a:lstStyle/>
          <a:p>
            <a:r>
              <a:rPr lang="ru-RU" sz="5300" dirty="0">
                <a:solidFill>
                  <a:srgbClr val="0070C0"/>
                </a:solidFill>
              </a:rPr>
              <a:t>МПЗ не </a:t>
            </a:r>
            <a:r>
              <a:rPr lang="ru-RU" sz="5300" dirty="0" err="1">
                <a:solidFill>
                  <a:srgbClr val="0070C0"/>
                </a:solidFill>
              </a:rPr>
              <a:t>визначають</a:t>
            </a:r>
            <a:r>
              <a:rPr lang="ru-RU" sz="5300" dirty="0">
                <a:solidFill>
                  <a:srgbClr val="0070C0"/>
                </a:solidFill>
              </a:rPr>
              <a:t>:</a:t>
            </a:r>
            <a:br>
              <a:rPr lang="ru-RU" sz="5300" dirty="0">
                <a:solidFill>
                  <a:srgbClr val="0070C0"/>
                </a:solidFill>
              </a:rPr>
            </a:br>
            <a:r>
              <a:rPr lang="ru-RU" sz="3100" dirty="0"/>
              <a:t> </a:t>
            </a:r>
            <a:br>
              <a:rPr lang="ru-RU" sz="3100" dirty="0"/>
            </a:br>
            <a:endParaRPr lang="ru-RU" b="0" i="1" dirty="0"/>
          </a:p>
        </p:txBody>
      </p:sp>
      <p:sp>
        <p:nvSpPr>
          <p:cNvPr id="4" name="Прямоугольник 3"/>
          <p:cNvSpPr/>
          <p:nvPr/>
        </p:nvSpPr>
        <p:spPr>
          <a:xfrm>
            <a:off x="3810000" y="2058580"/>
            <a:ext cx="18846800" cy="9941183"/>
          </a:xfrm>
          <a:prstGeom prst="rect">
            <a:avLst/>
          </a:prstGeom>
        </p:spPr>
        <p:txBody>
          <a:bodyPr wrap="square">
            <a:spAutoFit/>
          </a:bodyPr>
          <a:lstStyle/>
          <a:p>
            <a:pPr algn="just"/>
            <a:endParaRPr lang="uk-UA" sz="3200" dirty="0" smtClean="0"/>
          </a:p>
          <a:p>
            <a:pPr marL="342900" indent="-342900" algn="just">
              <a:buFont typeface="Wingdings" panose="05000000000000000000" pitchFamily="2" charset="2"/>
              <a:buChar char="v"/>
            </a:pPr>
            <a:r>
              <a:rPr lang="uk-UA" sz="3200" dirty="0" smtClean="0">
                <a:solidFill>
                  <a:srgbClr val="002060"/>
                </a:solidFill>
              </a:rPr>
              <a:t>земельних ділянок, що використовуються </a:t>
            </a:r>
            <a:r>
              <a:rPr lang="uk-UA" sz="3200" u="sng" dirty="0" smtClean="0">
                <a:solidFill>
                  <a:srgbClr val="002060"/>
                </a:solidFill>
              </a:rPr>
              <a:t>дачними (дачно-будівельними) та садівничими (городницькими) кооперативами (товариствами)</a:t>
            </a:r>
            <a:r>
              <a:rPr lang="uk-UA" sz="3200" dirty="0" smtClean="0">
                <a:solidFill>
                  <a:srgbClr val="002060"/>
                </a:solidFill>
              </a:rPr>
              <a:t>, а також набуті у власність/користування членами цих кооперативів (товариств) у результаті приватизації (купівлі/продажу, оренди) у межах земель, що належали цим кооперативам (товариствам) на праві колективної власності чи перебували у їх постійному користуванні; </a:t>
            </a:r>
          </a:p>
          <a:p>
            <a:pPr marL="342900" indent="-342900" algn="just">
              <a:buFont typeface="Wingdings" panose="05000000000000000000" pitchFamily="2" charset="2"/>
              <a:buChar char="v"/>
            </a:pPr>
            <a:r>
              <a:rPr lang="uk-UA" sz="3200" b="1" u="sng" dirty="0" smtClean="0">
                <a:solidFill>
                  <a:srgbClr val="002060"/>
                </a:solidFill>
              </a:rPr>
              <a:t>земель запасу</a:t>
            </a:r>
            <a:r>
              <a:rPr lang="uk-UA" sz="3200" dirty="0" smtClean="0">
                <a:solidFill>
                  <a:srgbClr val="002060"/>
                </a:solidFill>
              </a:rPr>
              <a:t>;</a:t>
            </a:r>
          </a:p>
          <a:p>
            <a:pPr marL="342900" indent="-342900" algn="just">
              <a:buFont typeface="Wingdings" panose="05000000000000000000" pitchFamily="2" charset="2"/>
              <a:buChar char="v"/>
            </a:pPr>
            <a:r>
              <a:rPr lang="uk-UA" sz="3200" dirty="0" smtClean="0">
                <a:solidFill>
                  <a:srgbClr val="002060"/>
                </a:solidFill>
              </a:rPr>
              <a:t> </a:t>
            </a:r>
            <a:r>
              <a:rPr lang="uk-UA" sz="3200" b="1" u="sng" dirty="0" err="1" smtClean="0">
                <a:solidFill>
                  <a:srgbClr val="002060"/>
                </a:solidFill>
              </a:rPr>
              <a:t>невитребуваних</a:t>
            </a:r>
            <a:r>
              <a:rPr lang="uk-UA" sz="3200" b="1" u="sng" dirty="0" smtClean="0">
                <a:solidFill>
                  <a:srgbClr val="002060"/>
                </a:solidFill>
              </a:rPr>
              <a:t> земельних часток (паїв)</a:t>
            </a:r>
            <a:r>
              <a:rPr lang="uk-UA" sz="3200" b="1" dirty="0" smtClean="0">
                <a:solidFill>
                  <a:srgbClr val="002060"/>
                </a:solidFill>
              </a:rPr>
              <a:t>, </a:t>
            </a:r>
            <a:r>
              <a:rPr lang="uk-UA" sz="3200" dirty="0" smtClean="0">
                <a:solidFill>
                  <a:srgbClr val="002060"/>
                </a:solidFill>
              </a:rPr>
              <a:t>розпорядниками яких є органи місцевого самоврядування, </a:t>
            </a:r>
            <a:r>
              <a:rPr lang="uk-UA" sz="3200" b="1" dirty="0" smtClean="0">
                <a:solidFill>
                  <a:srgbClr val="002060"/>
                </a:solidFill>
              </a:rPr>
              <a:t>крім</a:t>
            </a:r>
            <a:r>
              <a:rPr lang="uk-UA" sz="3200" dirty="0" smtClean="0">
                <a:solidFill>
                  <a:srgbClr val="002060"/>
                </a:solidFill>
              </a:rPr>
              <a:t> таких земельних часток (паїв), </a:t>
            </a:r>
            <a:r>
              <a:rPr lang="uk-UA" sz="3200" b="1" dirty="0" smtClean="0">
                <a:solidFill>
                  <a:srgbClr val="002060"/>
                </a:solidFill>
              </a:rPr>
              <a:t>переданих</a:t>
            </a:r>
            <a:r>
              <a:rPr lang="uk-UA" sz="3200" dirty="0" smtClean="0">
                <a:solidFill>
                  <a:srgbClr val="002060"/>
                </a:solidFill>
              </a:rPr>
              <a:t> органами місцевого самоврядування </a:t>
            </a:r>
            <a:r>
              <a:rPr lang="uk-UA" sz="3200" b="1" dirty="0" smtClean="0">
                <a:solidFill>
                  <a:srgbClr val="002060"/>
                </a:solidFill>
              </a:rPr>
              <a:t>в оренду</a:t>
            </a:r>
            <a:r>
              <a:rPr lang="uk-UA" sz="3200" dirty="0" smtClean="0">
                <a:solidFill>
                  <a:srgbClr val="002060"/>
                </a:solidFill>
              </a:rPr>
              <a:t>; </a:t>
            </a:r>
          </a:p>
          <a:p>
            <a:pPr marL="342900" indent="-342900" algn="just">
              <a:buFont typeface="Wingdings" panose="05000000000000000000" pitchFamily="2" charset="2"/>
              <a:buChar char="v"/>
            </a:pPr>
            <a:r>
              <a:rPr lang="uk-UA" sz="3200" dirty="0" smtClean="0">
                <a:solidFill>
                  <a:srgbClr val="002060"/>
                </a:solidFill>
              </a:rPr>
              <a:t>земельних ділянок зон відчуження та безумовного (обов'язкового) відселення, що зазнали радіоактивного забруднення внаслідок </a:t>
            </a:r>
            <a:r>
              <a:rPr lang="uk-UA" sz="3200" b="1" u="sng" dirty="0" smtClean="0">
                <a:solidFill>
                  <a:srgbClr val="002060"/>
                </a:solidFill>
              </a:rPr>
              <a:t>Чорнобильської катастрофи</a:t>
            </a:r>
            <a:r>
              <a:rPr lang="uk-UA" sz="3200" dirty="0" smtClean="0">
                <a:solidFill>
                  <a:srgbClr val="002060"/>
                </a:solidFill>
              </a:rPr>
              <a:t>; </a:t>
            </a:r>
          </a:p>
          <a:p>
            <a:pPr marL="342900" indent="-342900" algn="just">
              <a:buFont typeface="Wingdings" panose="05000000000000000000" pitchFamily="2" charset="2"/>
              <a:buChar char="v"/>
            </a:pPr>
            <a:r>
              <a:rPr lang="uk-UA" sz="3200" dirty="0" smtClean="0">
                <a:solidFill>
                  <a:srgbClr val="002060"/>
                </a:solidFill>
              </a:rPr>
              <a:t>земельних ділянок, віднесених до сільськогосподарських угідь, </a:t>
            </a:r>
            <a:r>
              <a:rPr lang="uk-UA" sz="3200" b="1" u="sng" dirty="0" smtClean="0">
                <a:solidFill>
                  <a:srgbClr val="002060"/>
                </a:solidFill>
              </a:rPr>
              <a:t>які належать фізичним особам </a:t>
            </a:r>
            <a:r>
              <a:rPr lang="uk-UA" sz="3200" dirty="0" smtClean="0">
                <a:solidFill>
                  <a:srgbClr val="002060"/>
                </a:solidFill>
              </a:rPr>
              <a:t>на праві власності та/або на праві користування та станом на 1 січня 2022 року знаходилися </a:t>
            </a:r>
            <a:r>
              <a:rPr lang="uk-UA" sz="3200" b="1" u="sng" dirty="0" smtClean="0">
                <a:solidFill>
                  <a:srgbClr val="002060"/>
                </a:solidFill>
              </a:rPr>
              <a:t>у</a:t>
            </a:r>
            <a:r>
              <a:rPr lang="uk-UA" sz="3200" b="1" dirty="0" smtClean="0">
                <a:solidFill>
                  <a:srgbClr val="002060"/>
                </a:solidFill>
              </a:rPr>
              <a:t> </a:t>
            </a:r>
            <a:r>
              <a:rPr lang="uk-UA" sz="3200" b="1" u="sng" dirty="0" smtClean="0">
                <a:solidFill>
                  <a:srgbClr val="002060"/>
                </a:solidFill>
              </a:rPr>
              <a:t>межах населених пунктів</a:t>
            </a:r>
            <a:r>
              <a:rPr lang="uk-UA" sz="3200" dirty="0" smtClean="0">
                <a:solidFill>
                  <a:srgbClr val="002060"/>
                </a:solidFill>
              </a:rPr>
              <a:t>. </a:t>
            </a:r>
          </a:p>
          <a:p>
            <a:pPr marL="342900" indent="-342900" algn="just">
              <a:buFont typeface="Wingdings" panose="05000000000000000000" pitchFamily="2" charset="2"/>
              <a:buChar char="v"/>
            </a:pPr>
            <a:endParaRPr lang="uk-UA" sz="3200" dirty="0" smtClean="0">
              <a:solidFill>
                <a:srgbClr val="002060"/>
              </a:solidFill>
            </a:endParaRPr>
          </a:p>
          <a:p>
            <a:pPr marL="342900" indent="-342900" algn="just">
              <a:buFont typeface="Wingdings" panose="05000000000000000000" pitchFamily="2" charset="2"/>
              <a:buChar char="v"/>
            </a:pPr>
            <a:r>
              <a:rPr lang="uk-UA" sz="3200" dirty="0" smtClean="0">
                <a:solidFill>
                  <a:srgbClr val="002060"/>
                </a:solidFill>
              </a:rPr>
              <a:t>На період здійснення заходів із забезпечення проведення операції Об'єднаних сил (ООС) щодо земельних ділянок, віднесених до сільськогосподарських угідь, що розташовані </a:t>
            </a:r>
            <a:r>
              <a:rPr lang="uk-UA" sz="3200" b="1" dirty="0" smtClean="0">
                <a:solidFill>
                  <a:srgbClr val="002060"/>
                </a:solidFill>
              </a:rPr>
              <a:t>на тимчасово окупованій території та/або території населених пунктів на лінії зіткнення, мінімальне податкове зобов'язання не визначається.</a:t>
            </a:r>
            <a:endParaRPr lang="uk-UA" sz="3200" b="1" dirty="0">
              <a:solidFill>
                <a:srgbClr val="002060"/>
              </a:solidFill>
            </a:endParaRPr>
          </a:p>
        </p:txBody>
      </p:sp>
      <p:pic>
        <p:nvPicPr>
          <p:cNvPr id="5" name="Image" descr="Image"/>
          <p:cNvPicPr>
            <a:picLocks noChangeAspect="1"/>
          </p:cNvPicPr>
          <p:nvPr/>
        </p:nvPicPr>
        <p:blipFill>
          <a:blip r:embed="rId2"/>
          <a:stretch>
            <a:fillRect/>
          </a:stretch>
        </p:blipFill>
        <p:spPr>
          <a:xfrm>
            <a:off x="15102348" y="249379"/>
            <a:ext cx="8727470" cy="2165685"/>
          </a:xfrm>
          <a:prstGeom prst="rect">
            <a:avLst/>
          </a:prstGeom>
          <a:ln w="12700">
            <a:miter lim="400000"/>
          </a:ln>
        </p:spPr>
      </p:pic>
      <p:sp>
        <p:nvSpPr>
          <p:cNvPr id="2" name="Прямоугольник 1"/>
          <p:cNvSpPr/>
          <p:nvPr/>
        </p:nvSpPr>
        <p:spPr>
          <a:xfrm>
            <a:off x="3264791" y="12204994"/>
            <a:ext cx="12192000" cy="461665"/>
          </a:xfrm>
          <a:prstGeom prst="rect">
            <a:avLst/>
          </a:prstGeom>
        </p:spPr>
        <p:txBody>
          <a:bodyPr>
            <a:spAutoFit/>
          </a:bodyPr>
          <a:lstStyle/>
          <a:p>
            <a:r>
              <a:rPr lang="uk-UA" i="1" dirty="0" smtClean="0">
                <a:solidFill>
                  <a:srgbClr val="FF0000"/>
                </a:solidFill>
              </a:rPr>
              <a:t>*Пільги 2022-2023р.р. – окуповані території, території – бойові дії</a:t>
            </a:r>
            <a:endParaRPr lang="en-US" i="1" dirty="0">
              <a:solidFill>
                <a:srgbClr val="FF0000"/>
              </a:solidFill>
            </a:endParaRPr>
          </a:p>
        </p:txBody>
      </p:sp>
    </p:spTree>
    <p:extLst>
      <p:ext uri="{BB962C8B-B14F-4D97-AF65-F5344CB8AC3E}">
        <p14:creationId xmlns:p14="http://schemas.microsoft.com/office/powerpoint/2010/main" val="378724382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21"/>
          </p:nvPr>
        </p:nvSpPr>
        <p:spPr>
          <a:xfrm>
            <a:off x="2430025" y="9550401"/>
            <a:ext cx="12464144" cy="3163276"/>
          </a:xfrm>
        </p:spPr>
        <p:txBody>
          <a:bodyPr>
            <a:normAutofit fontScale="92500" lnSpcReduction="20000"/>
          </a:bodyPr>
          <a:lstStyle/>
          <a:p>
            <a:pPr algn="just"/>
            <a:r>
              <a:rPr lang="uk-UA" sz="4300" b="0" dirty="0" smtClean="0">
                <a:solidFill>
                  <a:srgbClr val="0070C0"/>
                </a:solidFill>
              </a:rPr>
              <a:t>Простими словами</a:t>
            </a:r>
            <a:r>
              <a:rPr lang="uk-UA" sz="4300" dirty="0" smtClean="0"/>
              <a:t>, </a:t>
            </a:r>
            <a:r>
              <a:rPr lang="uk-UA" sz="4300" dirty="0" smtClean="0">
                <a:solidFill>
                  <a:srgbClr val="0070C0"/>
                </a:solidFill>
              </a:rPr>
              <a:t>мінімальне податкове зобов’язання</a:t>
            </a:r>
            <a:r>
              <a:rPr lang="uk-UA" sz="4300" dirty="0" smtClean="0"/>
              <a:t> — </a:t>
            </a:r>
            <a:r>
              <a:rPr lang="uk-UA" sz="4300" b="0" dirty="0" smtClean="0"/>
              <a:t>це фактично мінімальна сума податків, яку сплачує кожен власник/користувач земельних ділянок віднесених до с/г угідь, а також ті, хто отримує доходи за виробництво, реалізацію сільгосппродукції.</a:t>
            </a:r>
          </a:p>
          <a:p>
            <a:endParaRPr lang="uk-UA" dirty="0"/>
          </a:p>
        </p:txBody>
      </p:sp>
      <p:sp>
        <p:nvSpPr>
          <p:cNvPr id="3" name="Текст 2"/>
          <p:cNvSpPr>
            <a:spLocks noGrp="1"/>
          </p:cNvSpPr>
          <p:nvPr>
            <p:ph type="body" sz="half" idx="1"/>
          </p:nvPr>
        </p:nvSpPr>
        <p:spPr>
          <a:xfrm>
            <a:off x="1753923" y="3530600"/>
            <a:ext cx="10895277" cy="5943600"/>
          </a:xfrm>
        </p:spPr>
        <p:txBody>
          <a:bodyPr>
            <a:normAutofit fontScale="47500" lnSpcReduction="20000"/>
          </a:bodyPr>
          <a:lstStyle/>
          <a:p>
            <a:pPr algn="just"/>
            <a:r>
              <a:rPr lang="uk-UA" b="1" dirty="0" smtClean="0">
                <a:solidFill>
                  <a:schemeClr val="accent1">
                    <a:lumMod val="75000"/>
                  </a:schemeClr>
                </a:solidFill>
              </a:rPr>
              <a:t>Метою запровадження МПЗ є :</a:t>
            </a:r>
          </a:p>
          <a:p>
            <a:pPr algn="just"/>
            <a:endParaRPr lang="uk-UA" dirty="0" smtClean="0"/>
          </a:p>
          <a:p>
            <a:pPr marL="1312023" indent="-1143000" algn="just">
              <a:buFont typeface="Wingdings" panose="05000000000000000000" pitchFamily="2" charset="2"/>
              <a:buChar char="q"/>
            </a:pPr>
            <a:r>
              <a:rPr lang="uk-UA" dirty="0" smtClean="0">
                <a:solidFill>
                  <a:srgbClr val="002060"/>
                </a:solidFill>
              </a:rPr>
              <a:t>подолання тіньового ринку оренди сільськогосподарських земель та боротьба із тіньовими фермерами. </a:t>
            </a:r>
          </a:p>
          <a:p>
            <a:pPr algn="just"/>
            <a:endParaRPr lang="uk-UA" dirty="0" smtClean="0">
              <a:solidFill>
                <a:srgbClr val="002060"/>
              </a:solidFill>
            </a:endParaRPr>
          </a:p>
          <a:p>
            <a:pPr marL="1312023" indent="-1143000" algn="just">
              <a:buFont typeface="Wingdings" panose="05000000000000000000" pitchFamily="2" charset="2"/>
              <a:buChar char="q"/>
            </a:pPr>
            <a:r>
              <a:rPr lang="uk-UA" dirty="0" smtClean="0">
                <a:solidFill>
                  <a:schemeClr val="bg2">
                    <a:lumMod val="10000"/>
                  </a:schemeClr>
                </a:solidFill>
              </a:rPr>
              <a:t>Уже у 2023 році власники та користувачі земельних ділянок, віднесених до с/г угідь, повинні сплачувати мінімальне податкове зобов’язання за 2022 рік</a:t>
            </a:r>
            <a:r>
              <a:rPr lang="uk-UA" dirty="0" smtClean="0">
                <a:solidFill>
                  <a:schemeClr val="tx1"/>
                </a:solidFill>
              </a:rPr>
              <a:t>.</a:t>
            </a:r>
          </a:p>
          <a:p>
            <a:endParaRPr lang="uk-UA" dirty="0"/>
          </a:p>
        </p:txBody>
      </p:sp>
      <p:pic>
        <p:nvPicPr>
          <p:cNvPr id="4" name="Image" descr="Image"/>
          <p:cNvPicPr>
            <a:picLocks noChangeAspect="1"/>
          </p:cNvPicPr>
          <p:nvPr/>
        </p:nvPicPr>
        <p:blipFill>
          <a:blip r:embed="rId2"/>
          <a:stretch>
            <a:fillRect/>
          </a:stretch>
        </p:blipFill>
        <p:spPr>
          <a:xfrm>
            <a:off x="15102348" y="249379"/>
            <a:ext cx="8727470" cy="2165685"/>
          </a:xfrm>
          <a:prstGeom prst="rect">
            <a:avLst/>
          </a:prstGeom>
          <a:ln w="12700">
            <a:miter lim="400000"/>
          </a:ln>
        </p:spPr>
      </p:pic>
      <p:graphicFrame>
        <p:nvGraphicFramePr>
          <p:cNvPr id="5" name="Таблица 4"/>
          <p:cNvGraphicFramePr>
            <a:graphicFrameLocks noGrp="1"/>
          </p:cNvGraphicFramePr>
          <p:nvPr>
            <p:extLst>
              <p:ext uri="{D42A27DB-BD31-4B8C-83A1-F6EECF244321}">
                <p14:modId xmlns:p14="http://schemas.microsoft.com/office/powerpoint/2010/main" val="1185727736"/>
              </p:ext>
            </p:extLst>
          </p:nvPr>
        </p:nvGraphicFramePr>
        <p:xfrm>
          <a:off x="554182" y="491354"/>
          <a:ext cx="13071764" cy="1371600"/>
        </p:xfrm>
        <a:graphic>
          <a:graphicData uri="http://schemas.openxmlformats.org/drawingml/2006/table">
            <a:tbl>
              <a:tblPr/>
              <a:tblGrid>
                <a:gridCol w="13071764">
                  <a:extLst>
                    <a:ext uri="{9D8B030D-6E8A-4147-A177-3AD203B41FA5}">
                      <a16:colId xmlns:a16="http://schemas.microsoft.com/office/drawing/2014/main" xmlns="" val="3835733048"/>
                    </a:ext>
                  </a:extLst>
                </a:gridCol>
              </a:tblGrid>
              <a:tr h="1171769">
                <a:tc>
                  <a:txBody>
                    <a:bodyPr/>
                    <a:lstStyle/>
                    <a:p>
                      <a:r>
                        <a:rPr lang="uk-UA" sz="5400" b="1" dirty="0">
                          <a:solidFill>
                            <a:srgbClr val="0070C0"/>
                          </a:solidFill>
                        </a:rPr>
                        <a:t>Мінімальне </a:t>
                      </a:r>
                      <a:r>
                        <a:rPr lang="uk-UA" sz="5400" b="1" noProof="0" dirty="0">
                          <a:solidFill>
                            <a:srgbClr val="0070C0"/>
                          </a:solidFill>
                        </a:rPr>
                        <a:t>податкове</a:t>
                      </a:r>
                      <a:r>
                        <a:rPr lang="uk-UA" sz="5400" b="1" dirty="0">
                          <a:solidFill>
                            <a:srgbClr val="0070C0"/>
                          </a:solidFill>
                        </a:rPr>
                        <a:t> </a:t>
                      </a:r>
                      <a:r>
                        <a:rPr lang="uk-UA" sz="5400" b="1" noProof="0" dirty="0">
                          <a:solidFill>
                            <a:srgbClr val="0070C0"/>
                          </a:solidFill>
                        </a:rPr>
                        <a:t>зобов’язання</a:t>
                      </a:r>
                    </a:p>
                    <a:p>
                      <a:pPr marL="850900" marR="469900" indent="-215900" algn="just">
                        <a:lnSpc>
                          <a:spcPct val="100000"/>
                        </a:lnSpc>
                        <a:spcAft>
                          <a:spcPts val="0"/>
                        </a:spcAft>
                        <a:tabLst>
                          <a:tab pos="3176270" algn="l"/>
                        </a:tabLst>
                      </a:pPr>
                      <a:endParaRPr lang="ru-RU" sz="3600" dirty="0">
                        <a:effectLst/>
                        <a:latin typeface="Times New Roman" panose="02020603050405020304" pitchFamily="18" charset="0"/>
                        <a:ea typeface="MS Reference Sans Serif" panose="020B060403050404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xmlns="" val="393205474"/>
                  </a:ext>
                </a:extLst>
              </a:tr>
            </a:tbl>
          </a:graphicData>
        </a:graphic>
      </p:graphicFrame>
      <p:sp>
        <p:nvSpPr>
          <p:cNvPr id="6" name="Овал 5">
            <a:extLst>
              <a:ext uri="{FF2B5EF4-FFF2-40B4-BE49-F238E27FC236}">
                <a16:creationId xmlns:a16="http://schemas.microsoft.com/office/drawing/2014/main" xmlns="" id="{2B891FDE-BD6D-4911-94D0-1FA7F7EA930A}"/>
              </a:ext>
            </a:extLst>
          </p:cNvPr>
          <p:cNvSpPr/>
          <p:nvPr/>
        </p:nvSpPr>
        <p:spPr>
          <a:xfrm>
            <a:off x="13362177" y="4001587"/>
            <a:ext cx="4755237" cy="4514401"/>
          </a:xfrm>
          <a:prstGeom prst="ellipse">
            <a:avLst/>
          </a:prstGeom>
          <a:solidFill>
            <a:srgbClr val="4F81BD"/>
          </a:solidFill>
          <a:ln w="25400" cap="flat" cmpd="sng" algn="ctr">
            <a:solidFill>
              <a:srgbClr val="4F81BD">
                <a:shade val="50000"/>
              </a:srgbClr>
            </a:solidFill>
            <a:prstDash val="solid"/>
          </a:ln>
          <a:effectLst/>
        </p:spPr>
        <p:txBody>
          <a:bodyPr rtlCol="0" anchor="ctr"/>
          <a:lstStyle/>
          <a:p>
            <a:r>
              <a:rPr lang="uk-UA" sz="5400" dirty="0" smtClean="0">
                <a:solidFill>
                  <a:schemeClr val="bg1"/>
                </a:solidFill>
              </a:rPr>
              <a:t>Що таке МПЗ?</a:t>
            </a:r>
            <a:endParaRPr lang="uk-UA" sz="5400" dirty="0">
              <a:solidFill>
                <a:schemeClr val="bg1"/>
              </a:solidFill>
            </a:endParaRPr>
          </a:p>
        </p:txBody>
      </p:sp>
      <p:sp>
        <p:nvSpPr>
          <p:cNvPr id="7" name="Rectangle 1"/>
          <p:cNvSpPr>
            <a:spLocks noChangeArrowheads="1"/>
          </p:cNvSpPr>
          <p:nvPr/>
        </p:nvSpPr>
        <p:spPr bwMode="auto">
          <a:xfrm rot="10800000" flipV="1">
            <a:off x="17526928" y="8770165"/>
            <a:ext cx="6599164" cy="3170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685800" indent="-685800" algn="just">
              <a:buFont typeface="Wingdings" panose="05000000000000000000" pitchFamily="2" charset="2"/>
              <a:buChar char="ü"/>
            </a:pPr>
            <a:r>
              <a:rPr lang="uk-UA" sz="4000" dirty="0" smtClean="0">
                <a:solidFill>
                  <a:schemeClr val="bg2">
                    <a:lumMod val="10000"/>
                  </a:schemeClr>
                </a:solidFill>
              </a:rPr>
              <a:t>рілля</a:t>
            </a:r>
            <a:r>
              <a:rPr lang="uk-UA" sz="4000" dirty="0">
                <a:solidFill>
                  <a:schemeClr val="bg2">
                    <a:lumMod val="10000"/>
                  </a:schemeClr>
                </a:solidFill>
              </a:rPr>
              <a:t>;</a:t>
            </a:r>
          </a:p>
          <a:p>
            <a:pPr marL="685800" indent="-685800" algn="just">
              <a:buFont typeface="Wingdings" panose="05000000000000000000" pitchFamily="2" charset="2"/>
              <a:buChar char="ü"/>
            </a:pPr>
            <a:r>
              <a:rPr lang="uk-UA" sz="4000" dirty="0" smtClean="0">
                <a:solidFill>
                  <a:schemeClr val="bg2">
                    <a:lumMod val="10000"/>
                  </a:schemeClr>
                </a:solidFill>
              </a:rPr>
              <a:t>багаторічні </a:t>
            </a:r>
            <a:r>
              <a:rPr lang="uk-UA" sz="4000" dirty="0">
                <a:solidFill>
                  <a:schemeClr val="bg2">
                    <a:lumMod val="10000"/>
                  </a:schemeClr>
                </a:solidFill>
              </a:rPr>
              <a:t>насадження;</a:t>
            </a:r>
          </a:p>
          <a:p>
            <a:pPr marL="685800" indent="-685800" algn="just">
              <a:buFont typeface="Wingdings" panose="05000000000000000000" pitchFamily="2" charset="2"/>
              <a:buChar char="ü"/>
            </a:pPr>
            <a:r>
              <a:rPr lang="uk-UA" sz="4000" dirty="0">
                <a:solidFill>
                  <a:schemeClr val="bg2">
                    <a:lumMod val="10000"/>
                  </a:schemeClr>
                </a:solidFill>
              </a:rPr>
              <a:t>сіножаті, пасовища та перелоги</a:t>
            </a:r>
          </a:p>
        </p:txBody>
      </p:sp>
      <p:sp>
        <p:nvSpPr>
          <p:cNvPr id="8" name="Прямоугольная выноска 7"/>
          <p:cNvSpPr/>
          <p:nvPr/>
        </p:nvSpPr>
        <p:spPr>
          <a:xfrm>
            <a:off x="18406158" y="3017164"/>
            <a:ext cx="5034134" cy="4042132"/>
          </a:xfrm>
          <a:prstGeom prst="wedgeRectCallout">
            <a:avLst>
              <a:gd name="adj1" fmla="val -105016"/>
              <a:gd name="adj2" fmla="val -13110"/>
            </a:avLst>
          </a:prstGeom>
          <a:solidFill>
            <a:schemeClr val="bg1"/>
          </a:solidFill>
          <a:ln w="12700" cap="flat">
            <a:solidFill>
              <a:srgbClr val="0070C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ru-RU" sz="3200" b="1" dirty="0" err="1">
                <a:solidFill>
                  <a:srgbClr val="002060"/>
                </a:solidFill>
              </a:rPr>
              <a:t>Ці</a:t>
            </a:r>
            <a:r>
              <a:rPr lang="ru-RU" sz="3200" b="1" dirty="0">
                <a:solidFill>
                  <a:srgbClr val="002060"/>
                </a:solidFill>
              </a:rPr>
              <a:t> </a:t>
            </a:r>
            <a:r>
              <a:rPr lang="ru-RU" sz="3200" b="1" dirty="0" err="1">
                <a:solidFill>
                  <a:srgbClr val="002060"/>
                </a:solidFill>
              </a:rPr>
              <a:t>зміни</a:t>
            </a:r>
            <a:r>
              <a:rPr lang="ru-RU" sz="3200" b="1" dirty="0">
                <a:solidFill>
                  <a:srgbClr val="002060"/>
                </a:solidFill>
              </a:rPr>
              <a:t> </a:t>
            </a:r>
            <a:r>
              <a:rPr lang="ru-RU" sz="3200" b="1" dirty="0" err="1">
                <a:solidFill>
                  <a:srgbClr val="002060"/>
                </a:solidFill>
              </a:rPr>
              <a:t>стосуються</a:t>
            </a:r>
            <a:r>
              <a:rPr lang="ru-RU" sz="3200" b="1" dirty="0">
                <a:solidFill>
                  <a:srgbClr val="002060"/>
                </a:solidFill>
              </a:rPr>
              <a:t> як </a:t>
            </a:r>
            <a:r>
              <a:rPr lang="ru-RU" sz="3200" b="1" dirty="0" err="1">
                <a:solidFill>
                  <a:srgbClr val="002060"/>
                </a:solidFill>
              </a:rPr>
              <a:t>платників</a:t>
            </a:r>
            <a:r>
              <a:rPr lang="ru-RU" sz="3200" b="1" dirty="0">
                <a:solidFill>
                  <a:srgbClr val="002060"/>
                </a:solidFill>
              </a:rPr>
              <a:t> </a:t>
            </a:r>
            <a:r>
              <a:rPr lang="ru-RU" sz="3200" b="1" dirty="0" err="1">
                <a:solidFill>
                  <a:srgbClr val="002060"/>
                </a:solidFill>
              </a:rPr>
              <a:t>податків</a:t>
            </a:r>
            <a:r>
              <a:rPr lang="ru-RU" sz="3200" b="1" dirty="0">
                <a:solidFill>
                  <a:srgbClr val="002060"/>
                </a:solidFill>
              </a:rPr>
              <a:t>, так і </a:t>
            </a:r>
            <a:r>
              <a:rPr lang="ru-RU" sz="3200" b="1" dirty="0" err="1">
                <a:solidFill>
                  <a:srgbClr val="002060"/>
                </a:solidFill>
              </a:rPr>
              <a:t>органів</a:t>
            </a:r>
            <a:r>
              <a:rPr lang="ru-RU" sz="3200" b="1" dirty="0">
                <a:solidFill>
                  <a:srgbClr val="002060"/>
                </a:solidFill>
              </a:rPr>
              <a:t> </a:t>
            </a:r>
            <a:r>
              <a:rPr lang="ru-RU" sz="3200" b="1" dirty="0" err="1">
                <a:solidFill>
                  <a:srgbClr val="002060"/>
                </a:solidFill>
              </a:rPr>
              <a:t>місцевого</a:t>
            </a:r>
            <a:r>
              <a:rPr lang="ru-RU" sz="3200" b="1" dirty="0">
                <a:solidFill>
                  <a:srgbClr val="002060"/>
                </a:solidFill>
              </a:rPr>
              <a:t> </a:t>
            </a:r>
            <a:r>
              <a:rPr lang="ru-RU" sz="3200" b="1" dirty="0" err="1">
                <a:solidFill>
                  <a:srgbClr val="002060"/>
                </a:solidFill>
              </a:rPr>
              <a:t>самоврядування</a:t>
            </a:r>
            <a:r>
              <a:rPr lang="ru-RU" sz="3200" b="1" dirty="0">
                <a:solidFill>
                  <a:srgbClr val="002060"/>
                </a:solidFill>
              </a:rPr>
              <a:t>, </a:t>
            </a:r>
            <a:r>
              <a:rPr lang="ru-RU" sz="3200" b="1" dirty="0" err="1">
                <a:solidFill>
                  <a:srgbClr val="002060"/>
                </a:solidFill>
              </a:rPr>
              <a:t>адже</a:t>
            </a:r>
            <a:r>
              <a:rPr lang="ru-RU" sz="3200" b="1" dirty="0">
                <a:solidFill>
                  <a:srgbClr val="002060"/>
                </a:solidFill>
              </a:rPr>
              <a:t> </a:t>
            </a:r>
            <a:r>
              <a:rPr lang="ru-RU" sz="3200" b="1" dirty="0" err="1">
                <a:solidFill>
                  <a:srgbClr val="002060"/>
                </a:solidFill>
              </a:rPr>
              <a:t>його</a:t>
            </a:r>
            <a:r>
              <a:rPr lang="ru-RU" sz="3200" b="1" dirty="0">
                <a:solidFill>
                  <a:srgbClr val="002060"/>
                </a:solidFill>
              </a:rPr>
              <a:t> </a:t>
            </a:r>
            <a:r>
              <a:rPr lang="ru-RU" sz="3200" b="1" dirty="0" err="1">
                <a:solidFill>
                  <a:srgbClr val="002060"/>
                </a:solidFill>
              </a:rPr>
              <a:t>сплата</a:t>
            </a:r>
            <a:r>
              <a:rPr lang="ru-RU" sz="3200" b="1" dirty="0">
                <a:solidFill>
                  <a:srgbClr val="002060"/>
                </a:solidFill>
              </a:rPr>
              <a:t> </a:t>
            </a:r>
            <a:r>
              <a:rPr lang="ru-RU" sz="3200" b="1" dirty="0" err="1">
                <a:solidFill>
                  <a:srgbClr val="002060"/>
                </a:solidFill>
              </a:rPr>
              <a:t>впливатиме</a:t>
            </a:r>
            <a:r>
              <a:rPr lang="ru-RU" sz="3200" b="1" dirty="0">
                <a:solidFill>
                  <a:srgbClr val="002060"/>
                </a:solidFill>
              </a:rPr>
              <a:t> на </a:t>
            </a:r>
            <a:r>
              <a:rPr lang="ru-RU" sz="3200" b="1" dirty="0" err="1">
                <a:solidFill>
                  <a:srgbClr val="002060"/>
                </a:solidFill>
              </a:rPr>
              <a:t>дохідну</a:t>
            </a:r>
            <a:r>
              <a:rPr lang="ru-RU" sz="3200" b="1" dirty="0">
                <a:solidFill>
                  <a:srgbClr val="002060"/>
                </a:solidFill>
              </a:rPr>
              <a:t> </a:t>
            </a:r>
            <a:r>
              <a:rPr lang="ru-RU" sz="3200" b="1" dirty="0" err="1">
                <a:solidFill>
                  <a:srgbClr val="002060"/>
                </a:solidFill>
              </a:rPr>
              <a:t>частину</a:t>
            </a:r>
            <a:r>
              <a:rPr lang="ru-RU" sz="3200" b="1" dirty="0">
                <a:solidFill>
                  <a:srgbClr val="002060"/>
                </a:solidFill>
              </a:rPr>
              <a:t> </a:t>
            </a:r>
            <a:r>
              <a:rPr lang="ru-RU" sz="3200" b="1" dirty="0" err="1">
                <a:solidFill>
                  <a:srgbClr val="002060"/>
                </a:solidFill>
              </a:rPr>
              <a:t>місцевого</a:t>
            </a:r>
            <a:r>
              <a:rPr lang="ru-RU" sz="3200" b="1" dirty="0">
                <a:solidFill>
                  <a:srgbClr val="002060"/>
                </a:solidFill>
              </a:rPr>
              <a:t> бюджету.</a:t>
            </a:r>
            <a:endParaRPr kumimoji="0" lang="en-US" sz="4000" b="1" i="0" u="none" strike="noStrike" cap="none" spc="0" normalizeH="0" baseline="0" dirty="0">
              <a:ln>
                <a:noFill/>
              </a:ln>
              <a:solidFill>
                <a:srgbClr val="002060"/>
              </a:solidFill>
              <a:effectLst/>
              <a:uFillTx/>
              <a:latin typeface="Helvetica Neue Medium"/>
              <a:ea typeface="Helvetica Neue Medium"/>
              <a:cs typeface="Helvetica Neue Medium"/>
              <a:sym typeface="Helvetica Neue Medium"/>
            </a:endParaRPr>
          </a:p>
        </p:txBody>
      </p:sp>
      <p:sp>
        <p:nvSpPr>
          <p:cNvPr id="9" name="Прямоугольник 8"/>
          <p:cNvSpPr/>
          <p:nvPr/>
        </p:nvSpPr>
        <p:spPr>
          <a:xfrm>
            <a:off x="1879856" y="7854268"/>
            <a:ext cx="11746089" cy="1323439"/>
          </a:xfrm>
          <a:prstGeom prst="rect">
            <a:avLst/>
          </a:prstGeom>
        </p:spPr>
        <p:txBody>
          <a:bodyPr wrap="square">
            <a:spAutoFit/>
          </a:bodyPr>
          <a:lstStyle/>
          <a:p>
            <a:pPr marL="571500" indent="-571500" algn="just">
              <a:buFont typeface="Wingdings" panose="05000000000000000000" pitchFamily="2" charset="2"/>
              <a:buChar char="q"/>
            </a:pPr>
            <a:r>
              <a:rPr lang="ru-RU" sz="4000" spc="-170" dirty="0" smtClean="0">
                <a:solidFill>
                  <a:schemeClr val="bg2">
                    <a:lumMod val="10000"/>
                  </a:schemeClr>
                </a:solidFill>
                <a:latin typeface="Helvetica Neue Medium"/>
                <a:ea typeface="Helvetica Neue Medium"/>
                <a:cs typeface="Helvetica Neue Medium"/>
                <a:sym typeface="Helvetica Neue Medium"/>
              </a:rPr>
              <a:t>     </a:t>
            </a:r>
            <a:r>
              <a:rPr lang="ru-RU" sz="4000" spc="-170" dirty="0" err="1" smtClean="0">
                <a:solidFill>
                  <a:schemeClr val="bg2">
                    <a:lumMod val="10000"/>
                  </a:schemeClr>
                </a:solidFill>
                <a:latin typeface="Helvetica Neue Medium"/>
                <a:ea typeface="Helvetica Neue Medium"/>
                <a:cs typeface="Helvetica Neue Medium"/>
                <a:sym typeface="Helvetica Neue Medium"/>
              </a:rPr>
              <a:t>сприяти</a:t>
            </a:r>
            <a:r>
              <a:rPr lang="ru-RU" sz="4000" spc="-170" dirty="0" smtClean="0">
                <a:solidFill>
                  <a:schemeClr val="bg2">
                    <a:lumMod val="10000"/>
                  </a:schemeClr>
                </a:solidFill>
                <a:latin typeface="Helvetica Neue Medium"/>
                <a:ea typeface="Helvetica Neue Medium"/>
                <a:cs typeface="Helvetica Neue Medium"/>
                <a:sym typeface="Helvetica Neue Medium"/>
              </a:rPr>
              <a:t> </a:t>
            </a:r>
            <a:r>
              <a:rPr lang="ru-RU" sz="4000" spc="-170" dirty="0" err="1">
                <a:solidFill>
                  <a:schemeClr val="bg2">
                    <a:lumMod val="10000"/>
                  </a:schemeClr>
                </a:solidFill>
                <a:latin typeface="Helvetica Neue Medium"/>
                <a:ea typeface="Helvetica Neue Medium"/>
                <a:cs typeface="Helvetica Neue Medium"/>
                <a:sym typeface="Helvetica Neue Medium"/>
              </a:rPr>
              <a:t>отриманню</a:t>
            </a:r>
            <a:r>
              <a:rPr lang="ru-RU" sz="4000" spc="-170" dirty="0">
                <a:solidFill>
                  <a:schemeClr val="bg2">
                    <a:lumMod val="10000"/>
                  </a:schemeClr>
                </a:solidFill>
                <a:latin typeface="Helvetica Neue Medium"/>
                <a:ea typeface="Helvetica Neue Medium"/>
                <a:cs typeface="Helvetica Neue Medium"/>
                <a:sym typeface="Helvetica Neue Medium"/>
              </a:rPr>
              <a:t> </a:t>
            </a:r>
            <a:r>
              <a:rPr lang="ru-RU" sz="4000" spc="-170" dirty="0" err="1" smtClean="0">
                <a:solidFill>
                  <a:schemeClr val="bg2">
                    <a:lumMod val="10000"/>
                  </a:schemeClr>
                </a:solidFill>
                <a:latin typeface="Helvetica Neue Medium"/>
                <a:ea typeface="Helvetica Neue Medium"/>
                <a:cs typeface="Helvetica Neue Medium"/>
                <a:sym typeface="Helvetica Neue Medium"/>
              </a:rPr>
              <a:t>додаткових</a:t>
            </a:r>
            <a:r>
              <a:rPr lang="ru-RU" sz="4000" spc="-170" dirty="0" smtClean="0">
                <a:solidFill>
                  <a:schemeClr val="bg2">
                    <a:lumMod val="10000"/>
                  </a:schemeClr>
                </a:solidFill>
                <a:latin typeface="Helvetica Neue Medium"/>
                <a:ea typeface="Helvetica Neue Medium"/>
                <a:cs typeface="Helvetica Neue Medium"/>
                <a:sym typeface="Helvetica Neue Medium"/>
              </a:rPr>
              <a:t> </a:t>
            </a:r>
          </a:p>
          <a:p>
            <a:pPr algn="just"/>
            <a:r>
              <a:rPr lang="ru-RU" sz="4000" spc="-170" dirty="0" smtClean="0">
                <a:solidFill>
                  <a:schemeClr val="bg2">
                    <a:lumMod val="10000"/>
                  </a:schemeClr>
                </a:solidFill>
                <a:latin typeface="Helvetica Neue Medium"/>
                <a:ea typeface="Helvetica Neue Medium"/>
                <a:cs typeface="Helvetica Neue Medium"/>
                <a:sym typeface="Helvetica Neue Medium"/>
              </a:rPr>
              <a:t>          </a:t>
            </a:r>
            <a:r>
              <a:rPr lang="ru-RU" sz="4000" spc="-170" dirty="0" err="1" smtClean="0">
                <a:solidFill>
                  <a:schemeClr val="bg2">
                    <a:lumMod val="10000"/>
                  </a:schemeClr>
                </a:solidFill>
                <a:latin typeface="Helvetica Neue Medium"/>
                <a:ea typeface="Helvetica Neue Medium"/>
                <a:cs typeface="Helvetica Neue Medium"/>
                <a:sym typeface="Helvetica Neue Medium"/>
              </a:rPr>
              <a:t>надходжень</a:t>
            </a:r>
            <a:r>
              <a:rPr lang="ru-RU" sz="4000" spc="-170" dirty="0" smtClean="0">
                <a:solidFill>
                  <a:schemeClr val="bg2">
                    <a:lumMod val="10000"/>
                  </a:schemeClr>
                </a:solidFill>
                <a:latin typeface="Helvetica Neue Medium"/>
                <a:ea typeface="Helvetica Neue Medium"/>
                <a:cs typeface="Helvetica Neue Medium"/>
                <a:sym typeface="Helvetica Neue Medium"/>
              </a:rPr>
              <a:t> </a:t>
            </a:r>
            <a:r>
              <a:rPr lang="ru-RU" sz="4000" spc="-170" dirty="0">
                <a:solidFill>
                  <a:schemeClr val="bg2">
                    <a:lumMod val="10000"/>
                  </a:schemeClr>
                </a:solidFill>
                <a:latin typeface="Helvetica Neue Medium"/>
                <a:ea typeface="Helvetica Neue Medium"/>
                <a:cs typeface="Helvetica Neue Medium"/>
                <a:sym typeface="Helvetica Neue Medium"/>
              </a:rPr>
              <a:t>до </a:t>
            </a:r>
            <a:r>
              <a:rPr lang="ru-RU" sz="4000" spc="-170" dirty="0" err="1">
                <a:solidFill>
                  <a:schemeClr val="bg2">
                    <a:lumMod val="10000"/>
                  </a:schemeClr>
                </a:solidFill>
                <a:latin typeface="Helvetica Neue Medium"/>
                <a:ea typeface="Helvetica Neue Medium"/>
                <a:cs typeface="Helvetica Neue Medium"/>
                <a:sym typeface="Helvetica Neue Medium"/>
              </a:rPr>
              <a:t>місцевого</a:t>
            </a:r>
            <a:r>
              <a:rPr lang="ru-RU" sz="4000" spc="-170" dirty="0">
                <a:solidFill>
                  <a:schemeClr val="bg2">
                    <a:lumMod val="10000"/>
                  </a:schemeClr>
                </a:solidFill>
                <a:latin typeface="Helvetica Neue Medium"/>
                <a:ea typeface="Helvetica Neue Medium"/>
                <a:cs typeface="Helvetica Neue Medium"/>
                <a:sym typeface="Helvetica Neue Medium"/>
              </a:rPr>
              <a:t> бюджету</a:t>
            </a:r>
            <a:r>
              <a:rPr lang="ru-RU" sz="4000" spc="-170" dirty="0" smtClean="0">
                <a:solidFill>
                  <a:schemeClr val="bg2">
                    <a:lumMod val="10000"/>
                  </a:schemeClr>
                </a:solidFill>
                <a:latin typeface="Helvetica Neue Medium"/>
                <a:ea typeface="Helvetica Neue Medium"/>
                <a:cs typeface="Helvetica Neue Medium"/>
                <a:sym typeface="Helvetica Neue Medium"/>
              </a:rPr>
              <a:t>.</a:t>
            </a:r>
            <a:endParaRPr lang="en-US" sz="4000" spc="-170" dirty="0">
              <a:solidFill>
                <a:schemeClr val="bg2">
                  <a:lumMod val="10000"/>
                </a:schemeClr>
              </a:solidFill>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96802960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70151" y="2242961"/>
            <a:ext cx="11544300" cy="3286300"/>
          </a:xfrm>
        </p:spPr>
        <p:txBody>
          <a:bodyPr>
            <a:noAutofit/>
          </a:bodyPr>
          <a:lstStyle/>
          <a:p>
            <a:pPr algn="just"/>
            <a:r>
              <a:rPr lang="ru-RU" sz="4000" dirty="0" smtClean="0">
                <a:solidFill>
                  <a:srgbClr val="002060"/>
                </a:solidFill>
              </a:rPr>
              <a:t>	</a:t>
            </a:r>
            <a:r>
              <a:rPr lang="ru-RU" sz="4000" b="0" dirty="0" err="1" smtClean="0">
                <a:solidFill>
                  <a:srgbClr val="002060"/>
                </a:solidFill>
              </a:rPr>
              <a:t>Щоб</a:t>
            </a:r>
            <a:r>
              <a:rPr lang="ru-RU" sz="4000" b="0" dirty="0" smtClean="0">
                <a:solidFill>
                  <a:srgbClr val="002060"/>
                </a:solidFill>
              </a:rPr>
              <a:t> </a:t>
            </a:r>
            <a:r>
              <a:rPr lang="ru-RU" sz="4000" b="0" dirty="0" err="1">
                <a:solidFill>
                  <a:srgbClr val="002060"/>
                </a:solidFill>
              </a:rPr>
              <a:t>визначити</a:t>
            </a:r>
            <a:r>
              <a:rPr lang="ru-RU" sz="4000" b="0" dirty="0">
                <a:solidFill>
                  <a:srgbClr val="002060"/>
                </a:solidFill>
              </a:rPr>
              <a:t>, </a:t>
            </a:r>
            <a:r>
              <a:rPr lang="ru-RU" sz="4000" b="0" dirty="0" err="1">
                <a:solidFill>
                  <a:srgbClr val="002060"/>
                </a:solidFill>
              </a:rPr>
              <a:t>хто</a:t>
            </a:r>
            <a:r>
              <a:rPr lang="ru-RU" sz="4000" b="0" dirty="0">
                <a:solidFill>
                  <a:srgbClr val="002060"/>
                </a:solidFill>
              </a:rPr>
              <a:t> конкретно повинен </a:t>
            </a:r>
            <a:r>
              <a:rPr lang="ru-RU" sz="4000" b="0" dirty="0" err="1">
                <a:solidFill>
                  <a:srgbClr val="002060"/>
                </a:solidFill>
              </a:rPr>
              <a:t>платити</a:t>
            </a:r>
            <a:r>
              <a:rPr lang="ru-RU" sz="4000" b="0" dirty="0">
                <a:solidFill>
                  <a:srgbClr val="002060"/>
                </a:solidFill>
              </a:rPr>
              <a:t> МПЗ, </a:t>
            </a:r>
            <a:r>
              <a:rPr lang="ru-RU" sz="4000" b="0" dirty="0" err="1">
                <a:solidFill>
                  <a:srgbClr val="002060"/>
                </a:solidFill>
              </a:rPr>
              <a:t>необхідно</a:t>
            </a:r>
            <a:r>
              <a:rPr lang="ru-RU" sz="4000" b="0" dirty="0">
                <a:solidFill>
                  <a:srgbClr val="002060"/>
                </a:solidFill>
              </a:rPr>
              <a:t> </a:t>
            </a:r>
            <a:r>
              <a:rPr lang="ru-RU" sz="4000" b="0" dirty="0" err="1">
                <a:solidFill>
                  <a:srgbClr val="002060"/>
                </a:solidFill>
              </a:rPr>
              <a:t>з’ясувати</a:t>
            </a:r>
            <a:r>
              <a:rPr lang="ru-RU" sz="4000" b="0" dirty="0">
                <a:solidFill>
                  <a:srgbClr val="002060"/>
                </a:solidFill>
              </a:rPr>
              <a:t>, </a:t>
            </a:r>
            <a:r>
              <a:rPr lang="ru-RU" sz="4000" b="0" dirty="0" err="1">
                <a:solidFill>
                  <a:srgbClr val="002060"/>
                </a:solidFill>
              </a:rPr>
              <a:t>чи</a:t>
            </a:r>
            <a:r>
              <a:rPr lang="ru-RU" sz="4000" b="0" dirty="0">
                <a:solidFill>
                  <a:srgbClr val="002060"/>
                </a:solidFill>
              </a:rPr>
              <a:t> </a:t>
            </a:r>
            <a:r>
              <a:rPr lang="ru-RU" sz="4000" b="0" dirty="0" err="1">
                <a:solidFill>
                  <a:srgbClr val="002060"/>
                </a:solidFill>
              </a:rPr>
              <a:t>перебуває</a:t>
            </a:r>
            <a:r>
              <a:rPr lang="ru-RU" sz="4000" b="0" dirty="0">
                <a:solidFill>
                  <a:srgbClr val="002060"/>
                </a:solidFill>
              </a:rPr>
              <a:t> </a:t>
            </a:r>
            <a:r>
              <a:rPr lang="ru-RU" sz="4000" b="0" dirty="0" err="1">
                <a:solidFill>
                  <a:srgbClr val="002060"/>
                </a:solidFill>
              </a:rPr>
              <a:t>земельна</a:t>
            </a:r>
            <a:r>
              <a:rPr lang="ru-RU" sz="4000" b="0" dirty="0">
                <a:solidFill>
                  <a:srgbClr val="002060"/>
                </a:solidFill>
              </a:rPr>
              <a:t> </a:t>
            </a:r>
            <a:r>
              <a:rPr lang="ru-RU" sz="4000" b="0" dirty="0" err="1">
                <a:solidFill>
                  <a:srgbClr val="002060"/>
                </a:solidFill>
              </a:rPr>
              <a:t>ділянка</a:t>
            </a:r>
            <a:r>
              <a:rPr lang="ru-RU" sz="4000" b="0" dirty="0">
                <a:solidFill>
                  <a:srgbClr val="002060"/>
                </a:solidFill>
              </a:rPr>
              <a:t> </a:t>
            </a:r>
            <a:r>
              <a:rPr lang="ru-RU" sz="4000" dirty="0">
                <a:solidFill>
                  <a:srgbClr val="002060"/>
                </a:solidFill>
              </a:rPr>
              <a:t>в </a:t>
            </a:r>
            <a:r>
              <a:rPr lang="ru-RU" sz="4000" dirty="0" err="1">
                <a:solidFill>
                  <a:srgbClr val="002060"/>
                </a:solidFill>
              </a:rPr>
              <a:t>офіційній</a:t>
            </a:r>
            <a:r>
              <a:rPr lang="ru-RU" sz="4000" dirty="0">
                <a:solidFill>
                  <a:srgbClr val="002060"/>
                </a:solidFill>
              </a:rPr>
              <a:t> </a:t>
            </a:r>
            <a:r>
              <a:rPr lang="ru-RU" sz="4000" dirty="0" err="1">
                <a:solidFill>
                  <a:srgbClr val="002060"/>
                </a:solidFill>
              </a:rPr>
              <a:t>оренді</a:t>
            </a:r>
            <a:r>
              <a:rPr lang="ru-RU" sz="4000" dirty="0">
                <a:solidFill>
                  <a:srgbClr val="002060"/>
                </a:solidFill>
              </a:rPr>
              <a:t> та, </a:t>
            </a:r>
            <a:r>
              <a:rPr lang="ru-RU" sz="4000" dirty="0" err="1">
                <a:solidFill>
                  <a:srgbClr val="002060"/>
                </a:solidFill>
              </a:rPr>
              <a:t>чи</a:t>
            </a:r>
            <a:r>
              <a:rPr lang="ru-RU" sz="4000" dirty="0">
                <a:solidFill>
                  <a:srgbClr val="002060"/>
                </a:solidFill>
              </a:rPr>
              <a:t> </a:t>
            </a:r>
            <a:r>
              <a:rPr lang="ru-RU" sz="4000" dirty="0" err="1">
                <a:solidFill>
                  <a:srgbClr val="002060"/>
                </a:solidFill>
              </a:rPr>
              <a:t>зареєстровано</a:t>
            </a:r>
            <a:r>
              <a:rPr lang="ru-RU" sz="4000" dirty="0">
                <a:solidFill>
                  <a:srgbClr val="002060"/>
                </a:solidFill>
              </a:rPr>
              <a:t> право на </a:t>
            </a:r>
            <a:r>
              <a:rPr lang="ru-RU" sz="4000" dirty="0" err="1">
                <a:solidFill>
                  <a:srgbClr val="002060"/>
                </a:solidFill>
              </a:rPr>
              <a:t>користування</a:t>
            </a:r>
            <a:r>
              <a:rPr lang="ru-RU" sz="4000" dirty="0">
                <a:solidFill>
                  <a:srgbClr val="002060"/>
                </a:solidFill>
              </a:rPr>
              <a:t> в </a:t>
            </a:r>
            <a:r>
              <a:rPr lang="ru-RU" sz="4000" dirty="0" err="1">
                <a:solidFill>
                  <a:srgbClr val="002060"/>
                </a:solidFill>
              </a:rPr>
              <a:t>Реєстрі</a:t>
            </a:r>
            <a:r>
              <a:rPr lang="ru-RU" sz="4000" dirty="0">
                <a:solidFill>
                  <a:srgbClr val="002060"/>
                </a:solidFill>
              </a:rPr>
              <a:t> </a:t>
            </a:r>
            <a:r>
              <a:rPr lang="ru-RU" sz="4000" dirty="0" err="1">
                <a:solidFill>
                  <a:srgbClr val="002060"/>
                </a:solidFill>
              </a:rPr>
              <a:t>речових</a:t>
            </a:r>
            <a:r>
              <a:rPr lang="ru-RU" sz="4000" dirty="0">
                <a:solidFill>
                  <a:srgbClr val="002060"/>
                </a:solidFill>
              </a:rPr>
              <a:t> </a:t>
            </a:r>
            <a:r>
              <a:rPr lang="ru-RU" sz="4000" b="0" dirty="0">
                <a:solidFill>
                  <a:srgbClr val="002060"/>
                </a:solidFill>
              </a:rPr>
              <a:t>прав</a:t>
            </a:r>
            <a:r>
              <a:rPr lang="ru-RU" sz="4000" b="0" dirty="0" smtClean="0">
                <a:solidFill>
                  <a:srgbClr val="002060"/>
                </a:solidFill>
              </a:rPr>
              <a:t>.</a:t>
            </a:r>
            <a:endParaRPr lang="ru-RU" sz="4000" dirty="0"/>
          </a:p>
        </p:txBody>
      </p:sp>
      <p:sp>
        <p:nvSpPr>
          <p:cNvPr id="4" name="Текст 3"/>
          <p:cNvSpPr>
            <a:spLocks noGrp="1"/>
          </p:cNvSpPr>
          <p:nvPr>
            <p:ph type="body" sz="quarter" idx="1"/>
          </p:nvPr>
        </p:nvSpPr>
        <p:spPr>
          <a:xfrm>
            <a:off x="4222972" y="7044217"/>
            <a:ext cx="8959628" cy="5385424"/>
          </a:xfrm>
        </p:spPr>
        <p:txBody>
          <a:bodyPr>
            <a:normAutofit/>
          </a:bodyPr>
          <a:lstStyle/>
          <a:p>
            <a:pPr marL="571500" indent="-571500" algn="ctr">
              <a:buFont typeface="Wingdings" panose="05000000000000000000" pitchFamily="2" charset="2"/>
              <a:buChar char="Ø"/>
            </a:pPr>
            <a:endParaRPr lang="ru-RU" sz="4000" dirty="0" smtClean="0"/>
          </a:p>
          <a:p>
            <a:pPr marL="571500" indent="-571500" algn="ctr">
              <a:buFont typeface="Wingdings" panose="05000000000000000000" pitchFamily="2" charset="2"/>
              <a:buChar char="Ø"/>
            </a:pPr>
            <a:endParaRPr lang="ru-RU" sz="4000" dirty="0"/>
          </a:p>
          <a:p>
            <a:pPr marL="571500" indent="-571500" algn="ctr">
              <a:buFont typeface="Wingdings" panose="05000000000000000000" pitchFamily="2" charset="2"/>
              <a:buChar char="q"/>
            </a:pPr>
            <a:r>
              <a:rPr lang="ru-RU" sz="4000" dirty="0" err="1" smtClean="0"/>
              <a:t>Якщо</a:t>
            </a:r>
            <a:r>
              <a:rPr lang="ru-RU" sz="4000" dirty="0" smtClean="0"/>
              <a:t> </a:t>
            </a:r>
            <a:r>
              <a:rPr lang="ru-RU" sz="4000" dirty="0" err="1"/>
              <a:t>така</a:t>
            </a:r>
            <a:r>
              <a:rPr lang="ru-RU" sz="4000" dirty="0"/>
              <a:t> </a:t>
            </a:r>
            <a:r>
              <a:rPr lang="ru-RU" sz="4000" dirty="0" err="1"/>
              <a:t>ділянка</a:t>
            </a:r>
            <a:r>
              <a:rPr lang="ru-RU" sz="4000" dirty="0"/>
              <a:t> не </a:t>
            </a:r>
            <a:r>
              <a:rPr lang="ru-RU" sz="4000" dirty="0" err="1"/>
              <a:t>перебуває</a:t>
            </a:r>
            <a:r>
              <a:rPr lang="ru-RU" sz="4000" dirty="0"/>
              <a:t> в </a:t>
            </a:r>
            <a:r>
              <a:rPr lang="ru-RU" sz="4000" dirty="0" err="1"/>
              <a:t>офіційній</a:t>
            </a:r>
            <a:r>
              <a:rPr lang="ru-RU" sz="4000" dirty="0"/>
              <a:t> </a:t>
            </a:r>
            <a:r>
              <a:rPr lang="ru-RU" sz="4000" dirty="0" err="1"/>
              <a:t>оренді</a:t>
            </a:r>
            <a:r>
              <a:rPr lang="ru-RU" sz="4000" dirty="0"/>
              <a:t> і не </a:t>
            </a:r>
            <a:r>
              <a:rPr lang="ru-RU" sz="4000" dirty="0" err="1"/>
              <a:t>зареєстровано</a:t>
            </a:r>
            <a:r>
              <a:rPr lang="ru-RU" sz="4000" dirty="0"/>
              <a:t> право на </a:t>
            </a:r>
            <a:r>
              <a:rPr lang="ru-RU" sz="4000" dirty="0" err="1"/>
              <a:t>користування</a:t>
            </a:r>
            <a:r>
              <a:rPr lang="ru-RU" sz="4000" dirty="0"/>
              <a:t> в </a:t>
            </a:r>
            <a:r>
              <a:rPr lang="ru-RU" sz="4000" dirty="0" err="1"/>
              <a:t>Реєстрі</a:t>
            </a:r>
            <a:r>
              <a:rPr lang="ru-RU" sz="4000" dirty="0"/>
              <a:t> </a:t>
            </a:r>
            <a:r>
              <a:rPr lang="ru-RU" sz="4000" dirty="0" err="1"/>
              <a:t>речових</a:t>
            </a:r>
            <a:r>
              <a:rPr lang="ru-RU" sz="4000" dirty="0"/>
              <a:t> прав, то МПЗ </a:t>
            </a:r>
            <a:r>
              <a:rPr lang="ru-RU" sz="4000" dirty="0" err="1">
                <a:solidFill>
                  <a:srgbClr val="0070C0"/>
                </a:solidFill>
              </a:rPr>
              <a:t>сплачує</a:t>
            </a:r>
            <a:r>
              <a:rPr lang="ru-RU" sz="4000" dirty="0">
                <a:solidFill>
                  <a:srgbClr val="0070C0"/>
                </a:solidFill>
              </a:rPr>
              <a:t> </a:t>
            </a:r>
            <a:r>
              <a:rPr lang="ru-RU" sz="4000" dirty="0" err="1">
                <a:solidFill>
                  <a:srgbClr val="0070C0"/>
                </a:solidFill>
              </a:rPr>
              <a:t>власник</a:t>
            </a:r>
            <a:r>
              <a:rPr lang="ru-RU" sz="4000" dirty="0">
                <a:solidFill>
                  <a:srgbClr val="0070C0"/>
                </a:solidFill>
              </a:rPr>
              <a:t> </a:t>
            </a:r>
            <a:r>
              <a:rPr lang="ru-RU" sz="4000" dirty="0" err="1"/>
              <a:t>землі</a:t>
            </a:r>
            <a:r>
              <a:rPr lang="ru-RU" sz="4000" dirty="0" smtClean="0"/>
              <a:t>.</a:t>
            </a:r>
            <a:endParaRPr lang="ru-RU" sz="3600" dirty="0"/>
          </a:p>
        </p:txBody>
      </p:sp>
      <p:graphicFrame>
        <p:nvGraphicFramePr>
          <p:cNvPr id="5" name="Таблица 4"/>
          <p:cNvGraphicFramePr>
            <a:graphicFrameLocks noGrp="1"/>
          </p:cNvGraphicFramePr>
          <p:nvPr>
            <p:extLst>
              <p:ext uri="{D42A27DB-BD31-4B8C-83A1-F6EECF244321}">
                <p14:modId xmlns:p14="http://schemas.microsoft.com/office/powerpoint/2010/main" val="450463577"/>
              </p:ext>
            </p:extLst>
          </p:nvPr>
        </p:nvGraphicFramePr>
        <p:xfrm>
          <a:off x="554182" y="491354"/>
          <a:ext cx="13071764" cy="1371600"/>
        </p:xfrm>
        <a:graphic>
          <a:graphicData uri="http://schemas.openxmlformats.org/drawingml/2006/table">
            <a:tbl>
              <a:tblPr/>
              <a:tblGrid>
                <a:gridCol w="13071764">
                  <a:extLst>
                    <a:ext uri="{9D8B030D-6E8A-4147-A177-3AD203B41FA5}">
                      <a16:colId xmlns:a16="http://schemas.microsoft.com/office/drawing/2014/main" xmlns="" val="3835733048"/>
                    </a:ext>
                  </a:extLst>
                </a:gridCol>
              </a:tblGrid>
              <a:tr h="1171769">
                <a:tc>
                  <a:txBody>
                    <a:bodyPr/>
                    <a:lstStyle/>
                    <a:p>
                      <a:r>
                        <a:rPr lang="uk-UA" sz="5400" b="1" dirty="0">
                          <a:solidFill>
                            <a:srgbClr val="0070C0"/>
                          </a:solidFill>
                        </a:rPr>
                        <a:t>Мінімальне </a:t>
                      </a:r>
                      <a:r>
                        <a:rPr lang="uk-UA" sz="5400" b="1" noProof="0" dirty="0">
                          <a:solidFill>
                            <a:srgbClr val="0070C0"/>
                          </a:solidFill>
                        </a:rPr>
                        <a:t>податкове</a:t>
                      </a:r>
                      <a:r>
                        <a:rPr lang="uk-UA" sz="5400" b="1" dirty="0">
                          <a:solidFill>
                            <a:srgbClr val="0070C0"/>
                          </a:solidFill>
                        </a:rPr>
                        <a:t> </a:t>
                      </a:r>
                      <a:r>
                        <a:rPr lang="uk-UA" sz="5400" b="1" noProof="0" dirty="0">
                          <a:solidFill>
                            <a:srgbClr val="0070C0"/>
                          </a:solidFill>
                        </a:rPr>
                        <a:t>зобов’язання</a:t>
                      </a:r>
                    </a:p>
                    <a:p>
                      <a:pPr marL="850900" marR="469900" indent="-215900" algn="just">
                        <a:lnSpc>
                          <a:spcPct val="100000"/>
                        </a:lnSpc>
                        <a:spcAft>
                          <a:spcPts val="0"/>
                        </a:spcAft>
                        <a:tabLst>
                          <a:tab pos="3176270" algn="l"/>
                        </a:tabLst>
                      </a:pPr>
                      <a:endParaRPr lang="ru-RU" sz="3600" dirty="0">
                        <a:effectLst/>
                        <a:latin typeface="Times New Roman" panose="02020603050405020304" pitchFamily="18" charset="0"/>
                        <a:ea typeface="MS Reference Sans Serif" panose="020B060403050404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xmlns="" val="393205474"/>
                  </a:ext>
                </a:extLst>
              </a:tr>
            </a:tbl>
          </a:graphicData>
        </a:graphic>
      </p:graphicFrame>
      <p:sp>
        <p:nvSpPr>
          <p:cNvPr id="6" name="Овал 5">
            <a:extLst>
              <a:ext uri="{FF2B5EF4-FFF2-40B4-BE49-F238E27FC236}">
                <a16:creationId xmlns:a16="http://schemas.microsoft.com/office/drawing/2014/main" xmlns="" id="{2B891FDE-BD6D-4911-94D0-1FA7F7EA930A}"/>
              </a:ext>
            </a:extLst>
          </p:cNvPr>
          <p:cNvSpPr/>
          <p:nvPr/>
        </p:nvSpPr>
        <p:spPr>
          <a:xfrm>
            <a:off x="2524368" y="2336370"/>
            <a:ext cx="7588357" cy="478435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5400" b="0" i="0" u="none" strike="noStrike" kern="0" cap="none" spc="0" normalizeH="0" baseline="0" dirty="0" smtClean="0">
                <a:ln>
                  <a:noFill/>
                </a:ln>
                <a:solidFill>
                  <a:prstClr val="white"/>
                </a:solidFill>
                <a:effectLst/>
                <a:uLnTx/>
                <a:uFillTx/>
                <a:latin typeface="Calibri"/>
                <a:ea typeface="+mn-ea"/>
                <a:cs typeface="+mn-cs"/>
              </a:rPr>
              <a:t>Хто є платником?</a:t>
            </a:r>
            <a:endParaRPr kumimoji="0" lang="ru-RU" sz="5400" b="1" i="0" u="none" strike="noStrike" kern="0" cap="none" spc="0" normalizeH="0" baseline="0" noProof="0" dirty="0">
              <a:ln>
                <a:noFill/>
              </a:ln>
              <a:solidFill>
                <a:prstClr val="white"/>
              </a:solidFill>
              <a:effectLst/>
              <a:uLnTx/>
              <a:uFillTx/>
              <a:latin typeface="Calibri"/>
              <a:ea typeface="+mn-ea"/>
              <a:cs typeface="+mn-cs"/>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3365" t="39487" r="81409" b="36154"/>
          <a:stretch>
            <a:fillRect/>
          </a:stretch>
        </p:blipFill>
        <p:spPr bwMode="auto">
          <a:xfrm>
            <a:off x="20524303" y="5529260"/>
            <a:ext cx="3580297"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a:extLst>
              <a:ext uri="{FF2B5EF4-FFF2-40B4-BE49-F238E27FC236}">
                <a16:creationId xmlns:a16="http://schemas.microsoft.com/office/drawing/2014/main" xmlns="" id="{1647865A-B938-4F81-8A7B-84C062145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32" y="7450929"/>
            <a:ext cx="4264004" cy="4572000"/>
          </a:xfrm>
          <a:prstGeom prst="rect">
            <a:avLst/>
          </a:prstGeom>
        </p:spPr>
      </p:pic>
      <p:sp>
        <p:nvSpPr>
          <p:cNvPr id="9" name="Заголовок 2"/>
          <p:cNvSpPr txBox="1">
            <a:spLocks/>
          </p:cNvSpPr>
          <p:nvPr/>
        </p:nvSpPr>
        <p:spPr>
          <a:xfrm>
            <a:off x="15612918" y="9042400"/>
            <a:ext cx="8216900" cy="2923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marL="571500" indent="-571500" algn="ctr" hangingPunct="1">
              <a:buFont typeface="Wingdings" panose="05000000000000000000" pitchFamily="2" charset="2"/>
              <a:buChar char="q"/>
            </a:pPr>
            <a:r>
              <a:rPr lang="ru-RU" sz="4000" dirty="0" err="1" smtClean="0"/>
              <a:t>Якщо</a:t>
            </a:r>
            <a:r>
              <a:rPr lang="ru-RU" sz="4000" dirty="0" smtClean="0"/>
              <a:t> земля </a:t>
            </a:r>
            <a:r>
              <a:rPr lang="ru-RU" sz="4000" dirty="0" err="1" smtClean="0"/>
              <a:t>знаходиться</a:t>
            </a:r>
            <a:r>
              <a:rPr lang="ru-RU" sz="4000" dirty="0" smtClean="0"/>
              <a:t> в </a:t>
            </a:r>
            <a:r>
              <a:rPr lang="ru-RU" sz="4000" dirty="0" err="1" smtClean="0"/>
              <a:t>офіційній</a:t>
            </a:r>
            <a:r>
              <a:rPr lang="ru-RU" sz="4000" dirty="0" smtClean="0"/>
              <a:t> </a:t>
            </a:r>
            <a:r>
              <a:rPr lang="ru-RU" sz="4000" dirty="0" err="1" smtClean="0"/>
              <a:t>оренді</a:t>
            </a:r>
            <a:r>
              <a:rPr lang="ru-RU" sz="4000" dirty="0" smtClean="0"/>
              <a:t> і </a:t>
            </a:r>
            <a:r>
              <a:rPr lang="ru-RU" sz="4000" dirty="0" err="1" smtClean="0"/>
              <a:t>її</a:t>
            </a:r>
            <a:r>
              <a:rPr lang="ru-RU" sz="4000" dirty="0" smtClean="0"/>
              <a:t> </a:t>
            </a:r>
            <a:r>
              <a:rPr lang="ru-RU" sz="4000" dirty="0" err="1" smtClean="0"/>
              <a:t>зареєстровано</a:t>
            </a:r>
            <a:r>
              <a:rPr lang="ru-RU" sz="4000" dirty="0" smtClean="0"/>
              <a:t> в </a:t>
            </a:r>
            <a:r>
              <a:rPr lang="ru-RU" sz="4000" dirty="0" err="1" smtClean="0"/>
              <a:t>Реєстрі</a:t>
            </a:r>
            <a:r>
              <a:rPr lang="ru-RU" sz="4000" dirty="0" smtClean="0"/>
              <a:t> </a:t>
            </a:r>
            <a:r>
              <a:rPr lang="ru-RU" sz="4000" dirty="0" err="1" smtClean="0"/>
              <a:t>речових</a:t>
            </a:r>
            <a:r>
              <a:rPr lang="ru-RU" sz="4000" dirty="0" smtClean="0"/>
              <a:t> прав, то </a:t>
            </a:r>
            <a:r>
              <a:rPr lang="ru-RU" sz="4000" dirty="0" err="1" smtClean="0"/>
              <a:t>платіж</a:t>
            </a:r>
            <a:r>
              <a:rPr lang="ru-RU" sz="4000" dirty="0" smtClean="0"/>
              <a:t> </a:t>
            </a:r>
            <a:r>
              <a:rPr lang="ru-RU" sz="4000" dirty="0" err="1" smtClean="0"/>
              <a:t>щодо</a:t>
            </a:r>
            <a:r>
              <a:rPr lang="ru-RU" sz="4000" dirty="0" smtClean="0"/>
              <a:t> МПЗ за </a:t>
            </a:r>
            <a:r>
              <a:rPr lang="ru-RU" sz="4000" dirty="0" err="1" smtClean="0"/>
              <a:t>орендарем</a:t>
            </a:r>
            <a:r>
              <a:rPr lang="ru-RU" sz="4000" dirty="0" smtClean="0"/>
              <a:t>. </a:t>
            </a:r>
            <a:endParaRPr lang="ru-RU" sz="4000" dirty="0"/>
          </a:p>
        </p:txBody>
      </p:sp>
      <p:sp>
        <p:nvSpPr>
          <p:cNvPr id="10" name="Стрелка вниз 9"/>
          <p:cNvSpPr/>
          <p:nvPr/>
        </p:nvSpPr>
        <p:spPr>
          <a:xfrm>
            <a:off x="17776536" y="6293733"/>
            <a:ext cx="1944832" cy="1653991"/>
          </a:xfrm>
          <a:prstGeom prst="downArrow">
            <a:avLst/>
          </a:prstGeom>
          <a:no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2" name="Image" descr="Image"/>
          <p:cNvPicPr>
            <a:picLocks noChangeAspect="1"/>
          </p:cNvPicPr>
          <p:nvPr/>
        </p:nvPicPr>
        <p:blipFill>
          <a:blip r:embed="rId4"/>
          <a:stretch>
            <a:fillRect/>
          </a:stretch>
        </p:blipFill>
        <p:spPr>
          <a:xfrm>
            <a:off x="15102348" y="249379"/>
            <a:ext cx="8727470" cy="2165685"/>
          </a:xfrm>
          <a:prstGeom prst="rect">
            <a:avLst/>
          </a:prstGeom>
          <a:ln w="12700">
            <a:miter lim="400000"/>
          </a:ln>
        </p:spPr>
      </p:pic>
    </p:spTree>
    <p:extLst>
      <p:ext uri="{BB962C8B-B14F-4D97-AF65-F5344CB8AC3E}">
        <p14:creationId xmlns:p14="http://schemas.microsoft.com/office/powerpoint/2010/main" val="147110096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206500" y="1270001"/>
            <a:ext cx="9779000" cy="2971800"/>
          </a:xfrm>
        </p:spPr>
        <p:txBody>
          <a:bodyPr>
            <a:normAutofit/>
          </a:bodyPr>
          <a:lstStyle/>
          <a:p>
            <a:r>
              <a:rPr lang="ru-RU" sz="3200" dirty="0" smtClean="0"/>
              <a:t> </a:t>
            </a:r>
            <a:endParaRPr lang="ru-RU" sz="3200" dirty="0"/>
          </a:p>
        </p:txBody>
      </p:sp>
      <p:graphicFrame>
        <p:nvGraphicFramePr>
          <p:cNvPr id="6" name="Таблица 5"/>
          <p:cNvGraphicFramePr>
            <a:graphicFrameLocks noGrp="1"/>
          </p:cNvGraphicFramePr>
          <p:nvPr>
            <p:extLst/>
          </p:nvPr>
        </p:nvGraphicFramePr>
        <p:xfrm>
          <a:off x="554182" y="491354"/>
          <a:ext cx="13071764" cy="1371600"/>
        </p:xfrm>
        <a:graphic>
          <a:graphicData uri="http://schemas.openxmlformats.org/drawingml/2006/table">
            <a:tbl>
              <a:tblPr/>
              <a:tblGrid>
                <a:gridCol w="13071764">
                  <a:extLst>
                    <a:ext uri="{9D8B030D-6E8A-4147-A177-3AD203B41FA5}">
                      <a16:colId xmlns:a16="http://schemas.microsoft.com/office/drawing/2014/main" xmlns="" val="3835733048"/>
                    </a:ext>
                  </a:extLst>
                </a:gridCol>
              </a:tblGrid>
              <a:tr h="1171769">
                <a:tc>
                  <a:txBody>
                    <a:bodyPr/>
                    <a:lstStyle/>
                    <a:p>
                      <a:r>
                        <a:rPr lang="uk-UA" sz="5400" b="1" dirty="0">
                          <a:solidFill>
                            <a:srgbClr val="0070C0"/>
                          </a:solidFill>
                        </a:rPr>
                        <a:t>Мінімальне </a:t>
                      </a:r>
                      <a:r>
                        <a:rPr lang="uk-UA" sz="5400" b="1" noProof="0" dirty="0">
                          <a:solidFill>
                            <a:srgbClr val="0070C0"/>
                          </a:solidFill>
                        </a:rPr>
                        <a:t>податкове</a:t>
                      </a:r>
                      <a:r>
                        <a:rPr lang="uk-UA" sz="5400" b="1" dirty="0">
                          <a:solidFill>
                            <a:srgbClr val="0070C0"/>
                          </a:solidFill>
                        </a:rPr>
                        <a:t> </a:t>
                      </a:r>
                      <a:r>
                        <a:rPr lang="uk-UA" sz="5400" b="1" noProof="0" dirty="0">
                          <a:solidFill>
                            <a:srgbClr val="0070C0"/>
                          </a:solidFill>
                        </a:rPr>
                        <a:t>зобов’язання</a:t>
                      </a:r>
                    </a:p>
                    <a:p>
                      <a:pPr marL="850900" marR="469900" indent="-215900" algn="just">
                        <a:lnSpc>
                          <a:spcPct val="100000"/>
                        </a:lnSpc>
                        <a:spcAft>
                          <a:spcPts val="0"/>
                        </a:spcAft>
                        <a:tabLst>
                          <a:tab pos="3176270" algn="l"/>
                        </a:tabLst>
                      </a:pPr>
                      <a:endParaRPr lang="ru-RU" sz="3600" dirty="0">
                        <a:effectLst/>
                        <a:latin typeface="Times New Roman" panose="02020603050405020304" pitchFamily="18" charset="0"/>
                        <a:ea typeface="MS Reference Sans Serif" panose="020B060403050404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xmlns="" val="393205474"/>
                  </a:ext>
                </a:extLst>
              </a:tr>
            </a:tbl>
          </a:graphicData>
        </a:graphic>
      </p:graphicFrame>
      <p:sp>
        <p:nvSpPr>
          <p:cNvPr id="7" name="Овал 6">
            <a:extLst>
              <a:ext uri="{FF2B5EF4-FFF2-40B4-BE49-F238E27FC236}">
                <a16:creationId xmlns:a16="http://schemas.microsoft.com/office/drawing/2014/main" xmlns="" id="{41C87C73-AF84-4E9D-9017-3F448185DD16}"/>
              </a:ext>
            </a:extLst>
          </p:cNvPr>
          <p:cNvSpPr/>
          <p:nvPr/>
        </p:nvSpPr>
        <p:spPr>
          <a:xfrm>
            <a:off x="8357391" y="1763635"/>
            <a:ext cx="6748745" cy="628388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lvl="0" defTabSz="914400" hangingPunct="1">
              <a:defRPr/>
            </a:pPr>
            <a:r>
              <a:rPr lang="ru-RU" sz="6000" dirty="0">
                <a:solidFill>
                  <a:schemeClr val="bg1"/>
                </a:solidFill>
              </a:rPr>
              <a:t>Як </a:t>
            </a:r>
            <a:r>
              <a:rPr lang="ru-RU" sz="6000" dirty="0" err="1">
                <a:solidFill>
                  <a:schemeClr val="bg1"/>
                </a:solidFill>
              </a:rPr>
              <a:t>звітувати</a:t>
            </a:r>
            <a:r>
              <a:rPr lang="ru-RU" sz="6000" dirty="0">
                <a:solidFill>
                  <a:schemeClr val="bg1"/>
                </a:solidFill>
              </a:rPr>
              <a:t> за МПЗ</a:t>
            </a:r>
            <a:r>
              <a:rPr lang="ru-RU" sz="6000" dirty="0" smtClean="0">
                <a:solidFill>
                  <a:schemeClr val="bg1"/>
                </a:solidFill>
              </a:rPr>
              <a:t>?</a:t>
            </a:r>
            <a:endParaRPr kumimoji="0" lang="ru-RU" sz="6000" b="1" i="0" u="none" strike="noStrike" kern="0" cap="none" spc="0" normalizeH="0" baseline="0" noProof="0" dirty="0">
              <a:ln>
                <a:noFill/>
              </a:ln>
              <a:solidFill>
                <a:schemeClr val="bg1"/>
              </a:solidFill>
              <a:effectLst/>
              <a:uLnTx/>
              <a:uFillTx/>
              <a:latin typeface="Calibri"/>
            </a:endParaRPr>
          </a:p>
        </p:txBody>
      </p:sp>
      <p:sp>
        <p:nvSpPr>
          <p:cNvPr id="10" name="Скругленный прямоугольник 9"/>
          <p:cNvSpPr/>
          <p:nvPr/>
        </p:nvSpPr>
        <p:spPr>
          <a:xfrm>
            <a:off x="748236" y="2864109"/>
            <a:ext cx="6756400" cy="1952308"/>
          </a:xfrm>
          <a:prstGeom prst="roundRect">
            <a:avLst/>
          </a:prstGeom>
          <a:solidFill>
            <a:schemeClr val="bg1"/>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ru-RU" sz="3600" dirty="0" err="1">
                <a:solidFill>
                  <a:srgbClr val="002060"/>
                </a:solidFill>
              </a:rPr>
              <a:t>Звичайним</a:t>
            </a:r>
            <a:r>
              <a:rPr lang="ru-RU" sz="3600" dirty="0">
                <a:solidFill>
                  <a:srgbClr val="002060"/>
                </a:solidFill>
              </a:rPr>
              <a:t> людям не </a:t>
            </a:r>
            <a:r>
              <a:rPr lang="ru-RU" sz="3600" dirty="0" err="1">
                <a:solidFill>
                  <a:srgbClr val="002060"/>
                </a:solidFill>
              </a:rPr>
              <a:t>потрібно</a:t>
            </a:r>
            <a:r>
              <a:rPr lang="ru-RU" sz="3600" dirty="0">
                <a:solidFill>
                  <a:srgbClr val="002060"/>
                </a:solidFill>
              </a:rPr>
              <a:t> </a:t>
            </a:r>
            <a:r>
              <a:rPr lang="ru-RU" sz="3600" dirty="0" err="1">
                <a:solidFill>
                  <a:srgbClr val="002060"/>
                </a:solidFill>
              </a:rPr>
              <a:t>самостійно</a:t>
            </a:r>
            <a:r>
              <a:rPr lang="ru-RU" sz="3600" dirty="0">
                <a:solidFill>
                  <a:srgbClr val="002060"/>
                </a:solidFill>
              </a:rPr>
              <a:t> </a:t>
            </a:r>
            <a:r>
              <a:rPr lang="ru-RU" sz="3600" dirty="0" err="1">
                <a:solidFill>
                  <a:srgbClr val="002060"/>
                </a:solidFill>
              </a:rPr>
              <a:t>звітувати</a:t>
            </a:r>
            <a:r>
              <a:rPr lang="ru-RU" sz="3600" dirty="0">
                <a:solidFill>
                  <a:srgbClr val="002060"/>
                </a:solidFill>
              </a:rPr>
              <a:t> за МПЗ.</a:t>
            </a:r>
            <a:endParaRPr kumimoji="0" lang="ru-RU" sz="3600" b="0" i="0" u="none" strike="noStrike" cap="none" spc="0" normalizeH="0" baseline="0" dirty="0">
              <a:ln>
                <a:noFill/>
              </a:ln>
              <a:solidFill>
                <a:srgbClr val="002060"/>
              </a:solidFill>
              <a:effectLst/>
              <a:uFillTx/>
              <a:latin typeface="Helvetica Neue Medium"/>
              <a:ea typeface="Helvetica Neue Medium"/>
              <a:cs typeface="Helvetica Neue Medium"/>
              <a:sym typeface="Helvetica Neue Medium"/>
            </a:endParaRPr>
          </a:p>
        </p:txBody>
      </p:sp>
      <p:sp>
        <p:nvSpPr>
          <p:cNvPr id="12" name="Скругленный прямоугольник 11"/>
          <p:cNvSpPr/>
          <p:nvPr/>
        </p:nvSpPr>
        <p:spPr>
          <a:xfrm>
            <a:off x="16226686" y="5997179"/>
            <a:ext cx="6756400" cy="3791109"/>
          </a:xfrm>
          <a:prstGeom prst="roundRect">
            <a:avLst/>
          </a:prstGeom>
          <a:solidFill>
            <a:schemeClr val="bg1"/>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hangingPunct="1"/>
            <a:r>
              <a:rPr lang="ru-RU" sz="3600" dirty="0" err="1">
                <a:solidFill>
                  <a:srgbClr val="002060"/>
                </a:solidFill>
              </a:rPr>
              <a:t>Загальний</a:t>
            </a:r>
            <a:r>
              <a:rPr lang="ru-RU" sz="3600" dirty="0">
                <a:solidFill>
                  <a:srgbClr val="002060"/>
                </a:solidFill>
              </a:rPr>
              <a:t> </a:t>
            </a:r>
            <a:r>
              <a:rPr lang="ru-RU" sz="3600" dirty="0" err="1">
                <a:solidFill>
                  <a:srgbClr val="002060"/>
                </a:solidFill>
              </a:rPr>
              <a:t>розмір</a:t>
            </a:r>
            <a:r>
              <a:rPr lang="ru-RU" sz="3600" dirty="0">
                <a:solidFill>
                  <a:srgbClr val="002060"/>
                </a:solidFill>
              </a:rPr>
              <a:t> МПЗ для </a:t>
            </a:r>
            <a:r>
              <a:rPr lang="ru-RU" sz="3600" dirty="0" err="1">
                <a:solidFill>
                  <a:srgbClr val="002060"/>
                </a:solidFill>
              </a:rPr>
              <a:t>фізосіб</a:t>
            </a:r>
            <a:r>
              <a:rPr lang="ru-RU" sz="3600" dirty="0">
                <a:solidFill>
                  <a:srgbClr val="002060"/>
                </a:solidFill>
              </a:rPr>
              <a:t>, </a:t>
            </a:r>
            <a:r>
              <a:rPr lang="ru-RU" sz="3600" dirty="0" err="1">
                <a:solidFill>
                  <a:srgbClr val="002060"/>
                </a:solidFill>
              </a:rPr>
              <a:t>які</a:t>
            </a:r>
            <a:r>
              <a:rPr lang="ru-RU" sz="3600" dirty="0">
                <a:solidFill>
                  <a:srgbClr val="002060"/>
                </a:solidFill>
              </a:rPr>
              <a:t> не </a:t>
            </a:r>
            <a:r>
              <a:rPr lang="ru-RU" sz="3600" dirty="0" err="1">
                <a:solidFill>
                  <a:srgbClr val="002060"/>
                </a:solidFill>
              </a:rPr>
              <a:t>зареєстровані</a:t>
            </a:r>
            <a:r>
              <a:rPr lang="ru-RU" sz="3600" dirty="0">
                <a:solidFill>
                  <a:srgbClr val="002060"/>
                </a:solidFill>
              </a:rPr>
              <a:t> </a:t>
            </a:r>
            <a:r>
              <a:rPr lang="ru-RU" sz="3600" dirty="0" err="1">
                <a:solidFill>
                  <a:srgbClr val="002060"/>
                </a:solidFill>
              </a:rPr>
              <a:t>ФОПами</a:t>
            </a:r>
            <a:r>
              <a:rPr lang="ru-RU" sz="3600" dirty="0">
                <a:solidFill>
                  <a:srgbClr val="002060"/>
                </a:solidFill>
              </a:rPr>
              <a:t>, </a:t>
            </a:r>
            <a:r>
              <a:rPr lang="ru-RU" sz="3600" b="1" u="sng" dirty="0" err="1">
                <a:solidFill>
                  <a:srgbClr val="0070C0"/>
                </a:solidFill>
              </a:rPr>
              <a:t>визначають</a:t>
            </a:r>
            <a:r>
              <a:rPr lang="ru-RU" sz="3600" b="1" u="sng" dirty="0">
                <a:solidFill>
                  <a:srgbClr val="0070C0"/>
                </a:solidFill>
              </a:rPr>
              <a:t> </a:t>
            </a:r>
            <a:r>
              <a:rPr lang="ru-RU" sz="3600" b="1" u="sng" dirty="0" err="1">
                <a:solidFill>
                  <a:srgbClr val="0070C0"/>
                </a:solidFill>
              </a:rPr>
              <a:t>органи</a:t>
            </a:r>
            <a:r>
              <a:rPr lang="ru-RU" sz="3600" b="1" u="sng" dirty="0">
                <a:solidFill>
                  <a:srgbClr val="0070C0"/>
                </a:solidFill>
              </a:rPr>
              <a:t> контролю за </a:t>
            </a:r>
            <a:r>
              <a:rPr lang="ru-RU" sz="3600" b="1" u="sng" dirty="0" err="1">
                <a:solidFill>
                  <a:srgbClr val="0070C0"/>
                </a:solidFill>
              </a:rPr>
              <a:t>їх</a:t>
            </a:r>
            <a:r>
              <a:rPr lang="ru-RU" sz="3600" b="1" u="sng" dirty="0">
                <a:solidFill>
                  <a:srgbClr val="0070C0"/>
                </a:solidFill>
              </a:rPr>
              <a:t> </a:t>
            </a:r>
            <a:r>
              <a:rPr lang="ru-RU" sz="3600" b="1" u="sng" dirty="0" err="1">
                <a:solidFill>
                  <a:srgbClr val="0070C0"/>
                </a:solidFill>
              </a:rPr>
              <a:t>податковою</a:t>
            </a:r>
            <a:r>
              <a:rPr lang="ru-RU" sz="3600" b="1" u="sng" dirty="0">
                <a:solidFill>
                  <a:srgbClr val="0070C0"/>
                </a:solidFill>
              </a:rPr>
              <a:t> </a:t>
            </a:r>
            <a:r>
              <a:rPr lang="ru-RU" sz="3600" b="1" u="sng" dirty="0" err="1">
                <a:solidFill>
                  <a:srgbClr val="0070C0"/>
                </a:solidFill>
              </a:rPr>
              <a:t>адресою</a:t>
            </a:r>
            <a:r>
              <a:rPr lang="ru-RU" sz="3600" b="1" u="sng">
                <a:solidFill>
                  <a:srgbClr val="0070C0"/>
                </a:solidFill>
              </a:rPr>
              <a:t> </a:t>
            </a:r>
            <a:r>
              <a:rPr lang="ru-RU" sz="3600" smtClean="0">
                <a:solidFill>
                  <a:srgbClr val="002060"/>
                </a:solidFill>
              </a:rPr>
              <a:t> </a:t>
            </a:r>
            <a:r>
              <a:rPr lang="ru-RU" sz="3600" dirty="0">
                <a:solidFill>
                  <a:srgbClr val="002060"/>
                </a:solidFill>
              </a:rPr>
              <a:t>(</a:t>
            </a:r>
            <a:r>
              <a:rPr lang="ru-RU" sz="3600" dirty="0" err="1">
                <a:solidFill>
                  <a:srgbClr val="002060"/>
                </a:solidFill>
              </a:rPr>
              <a:t>пп</a:t>
            </a:r>
            <a:r>
              <a:rPr lang="ru-RU" sz="3600" dirty="0">
                <a:solidFill>
                  <a:srgbClr val="002060"/>
                </a:solidFill>
              </a:rPr>
              <a:t>. 170.14.3 ПК).</a:t>
            </a:r>
          </a:p>
        </p:txBody>
      </p:sp>
      <p:pic>
        <p:nvPicPr>
          <p:cNvPr id="13" name="Image" descr="Image"/>
          <p:cNvPicPr>
            <a:picLocks noChangeAspect="1"/>
          </p:cNvPicPr>
          <p:nvPr/>
        </p:nvPicPr>
        <p:blipFill>
          <a:blip r:embed="rId2"/>
          <a:stretch>
            <a:fillRect/>
          </a:stretch>
        </p:blipFill>
        <p:spPr>
          <a:xfrm>
            <a:off x="15102348" y="249379"/>
            <a:ext cx="8727470" cy="2165685"/>
          </a:xfrm>
          <a:prstGeom prst="rect">
            <a:avLst/>
          </a:prstGeom>
          <a:ln w="12700">
            <a:miter lim="400000"/>
          </a:ln>
        </p:spPr>
      </p:pic>
      <p:pic>
        <p:nvPicPr>
          <p:cNvPr id="14" name="Рисунок 13">
            <a:extLst>
              <a:ext uri="{FF2B5EF4-FFF2-40B4-BE49-F238E27FC236}">
                <a16:creationId xmlns:a16="http://schemas.microsoft.com/office/drawing/2014/main" xmlns="" id="{1647865A-B938-4F81-8A7B-84C062145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368" y="7273129"/>
            <a:ext cx="4264004" cy="4572000"/>
          </a:xfrm>
          <a:prstGeom prst="rect">
            <a:avLst/>
          </a:prstGeom>
        </p:spPr>
      </p:pic>
      <p:sp>
        <p:nvSpPr>
          <p:cNvPr id="2" name="Прямоугольник 1"/>
          <p:cNvSpPr/>
          <p:nvPr/>
        </p:nvSpPr>
        <p:spPr>
          <a:xfrm>
            <a:off x="11160369" y="11070909"/>
            <a:ext cx="12192000" cy="1938992"/>
          </a:xfrm>
          <a:prstGeom prst="rect">
            <a:avLst/>
          </a:prstGeom>
        </p:spPr>
        <p:txBody>
          <a:bodyPr>
            <a:spAutoFit/>
          </a:bodyPr>
          <a:lstStyle/>
          <a:p>
            <a:pPr algn="just"/>
            <a:r>
              <a:rPr lang="ru-RU" b="1" dirty="0">
                <a:solidFill>
                  <a:srgbClr val="333333"/>
                </a:solidFill>
                <a:latin typeface="Open Sans"/>
              </a:rPr>
              <a:t>МПЗ </a:t>
            </a:r>
            <a:r>
              <a:rPr lang="ru-RU" b="1" dirty="0" err="1">
                <a:solidFill>
                  <a:srgbClr val="333333"/>
                </a:solidFill>
                <a:latin typeface="Open Sans"/>
              </a:rPr>
              <a:t>обчислюється</a:t>
            </a:r>
            <a:r>
              <a:rPr lang="ru-RU" b="1" dirty="0">
                <a:solidFill>
                  <a:srgbClr val="333333"/>
                </a:solidFill>
                <a:latin typeface="Open Sans"/>
              </a:rPr>
              <a:t> </a:t>
            </a:r>
            <a:r>
              <a:rPr lang="ru-RU" b="1" dirty="0" err="1">
                <a:solidFill>
                  <a:srgbClr val="333333"/>
                </a:solidFill>
                <a:latin typeface="Open Sans"/>
              </a:rPr>
              <a:t>контролюючим</a:t>
            </a:r>
            <a:r>
              <a:rPr lang="ru-RU" b="1" dirty="0">
                <a:solidFill>
                  <a:srgbClr val="333333"/>
                </a:solidFill>
                <a:latin typeface="Open Sans"/>
              </a:rPr>
              <a:t> органом на </a:t>
            </a:r>
            <a:r>
              <a:rPr lang="ru-RU" b="1" dirty="0" err="1">
                <a:solidFill>
                  <a:srgbClr val="333333"/>
                </a:solidFill>
                <a:latin typeface="Open Sans"/>
              </a:rPr>
              <a:t>підставі</a:t>
            </a:r>
            <a:r>
              <a:rPr lang="ru-RU" b="1" dirty="0">
                <a:solidFill>
                  <a:srgbClr val="333333"/>
                </a:solidFill>
                <a:latin typeface="Open Sans"/>
              </a:rPr>
              <a:t> </a:t>
            </a:r>
            <a:r>
              <a:rPr lang="ru-RU" b="1" dirty="0" err="1">
                <a:solidFill>
                  <a:srgbClr val="333333"/>
                </a:solidFill>
                <a:latin typeface="Open Sans"/>
              </a:rPr>
              <a:t>даних</a:t>
            </a:r>
            <a:r>
              <a:rPr lang="ru-RU" dirty="0">
                <a:solidFill>
                  <a:srgbClr val="333333"/>
                </a:solidFill>
                <a:latin typeface="Open Sans"/>
              </a:rPr>
              <a:t> Державного </a:t>
            </a:r>
            <a:r>
              <a:rPr lang="ru-RU" dirty="0" err="1">
                <a:solidFill>
                  <a:srgbClr val="333333"/>
                </a:solidFill>
                <a:latin typeface="Open Sans"/>
              </a:rPr>
              <a:t>реєстру</a:t>
            </a:r>
            <a:r>
              <a:rPr lang="ru-RU" dirty="0">
                <a:solidFill>
                  <a:srgbClr val="333333"/>
                </a:solidFill>
                <a:latin typeface="Open Sans"/>
              </a:rPr>
              <a:t> </a:t>
            </a:r>
            <a:r>
              <a:rPr lang="ru-RU" dirty="0" err="1">
                <a:solidFill>
                  <a:srgbClr val="333333"/>
                </a:solidFill>
                <a:latin typeface="Open Sans"/>
              </a:rPr>
              <a:t>речових</a:t>
            </a:r>
            <a:r>
              <a:rPr lang="ru-RU" dirty="0">
                <a:solidFill>
                  <a:srgbClr val="333333"/>
                </a:solidFill>
                <a:latin typeface="Open Sans"/>
              </a:rPr>
              <a:t> прав на </a:t>
            </a:r>
            <a:r>
              <a:rPr lang="ru-RU" dirty="0" err="1">
                <a:solidFill>
                  <a:srgbClr val="333333"/>
                </a:solidFill>
                <a:latin typeface="Open Sans"/>
              </a:rPr>
              <a:t>нерухоме</a:t>
            </a:r>
            <a:r>
              <a:rPr lang="ru-RU" dirty="0">
                <a:solidFill>
                  <a:srgbClr val="333333"/>
                </a:solidFill>
                <a:latin typeface="Open Sans"/>
              </a:rPr>
              <a:t> </a:t>
            </a:r>
            <a:r>
              <a:rPr lang="ru-RU" dirty="0" err="1">
                <a:solidFill>
                  <a:srgbClr val="333333"/>
                </a:solidFill>
                <a:latin typeface="Open Sans"/>
              </a:rPr>
              <a:t>майно</a:t>
            </a:r>
            <a:r>
              <a:rPr lang="ru-RU" dirty="0">
                <a:solidFill>
                  <a:srgbClr val="333333"/>
                </a:solidFill>
                <a:latin typeface="Open Sans"/>
              </a:rPr>
              <a:t>, Державного земельного кадастру та/</a:t>
            </a:r>
            <a:r>
              <a:rPr lang="ru-RU" dirty="0" err="1">
                <a:solidFill>
                  <a:srgbClr val="333333"/>
                </a:solidFill>
                <a:latin typeface="Open Sans"/>
              </a:rPr>
              <a:t>або</a:t>
            </a:r>
            <a:r>
              <a:rPr lang="ru-RU" dirty="0">
                <a:solidFill>
                  <a:srgbClr val="333333"/>
                </a:solidFill>
                <a:latin typeface="Open Sans"/>
              </a:rPr>
              <a:t> на </a:t>
            </a:r>
            <a:r>
              <a:rPr lang="ru-RU" dirty="0" err="1">
                <a:solidFill>
                  <a:srgbClr val="333333"/>
                </a:solidFill>
                <a:latin typeface="Open Sans"/>
              </a:rPr>
              <a:t>підставі</a:t>
            </a:r>
            <a:r>
              <a:rPr lang="ru-RU" dirty="0">
                <a:solidFill>
                  <a:srgbClr val="333333"/>
                </a:solidFill>
                <a:latin typeface="Open Sans"/>
              </a:rPr>
              <a:t> </a:t>
            </a:r>
            <a:r>
              <a:rPr lang="ru-RU" dirty="0" err="1">
                <a:solidFill>
                  <a:srgbClr val="333333"/>
                </a:solidFill>
                <a:latin typeface="Open Sans"/>
              </a:rPr>
              <a:t>оригіналів</a:t>
            </a:r>
            <a:r>
              <a:rPr lang="ru-RU" dirty="0">
                <a:solidFill>
                  <a:srgbClr val="333333"/>
                </a:solidFill>
                <a:latin typeface="Open Sans"/>
              </a:rPr>
              <a:t> </a:t>
            </a:r>
            <a:r>
              <a:rPr lang="ru-RU" dirty="0" err="1">
                <a:solidFill>
                  <a:srgbClr val="333333"/>
                </a:solidFill>
                <a:latin typeface="Open Sans"/>
              </a:rPr>
              <a:t>чи</a:t>
            </a:r>
            <a:r>
              <a:rPr lang="ru-RU" dirty="0">
                <a:solidFill>
                  <a:srgbClr val="333333"/>
                </a:solidFill>
                <a:latin typeface="Open Sans"/>
              </a:rPr>
              <a:t> </a:t>
            </a:r>
            <a:r>
              <a:rPr lang="ru-RU" dirty="0" err="1">
                <a:solidFill>
                  <a:srgbClr val="333333"/>
                </a:solidFill>
                <a:latin typeface="Open Sans"/>
              </a:rPr>
              <a:t>належним</a:t>
            </a:r>
            <a:r>
              <a:rPr lang="ru-RU" dirty="0">
                <a:solidFill>
                  <a:srgbClr val="333333"/>
                </a:solidFill>
                <a:latin typeface="Open Sans"/>
              </a:rPr>
              <a:t> чином </a:t>
            </a:r>
            <a:r>
              <a:rPr lang="ru-RU" dirty="0" err="1">
                <a:solidFill>
                  <a:srgbClr val="333333"/>
                </a:solidFill>
                <a:latin typeface="Open Sans"/>
              </a:rPr>
              <a:t>засвідчених</a:t>
            </a:r>
            <a:r>
              <a:rPr lang="ru-RU" dirty="0">
                <a:solidFill>
                  <a:srgbClr val="333333"/>
                </a:solidFill>
                <a:latin typeface="Open Sans"/>
              </a:rPr>
              <a:t> </a:t>
            </a:r>
            <a:r>
              <a:rPr lang="ru-RU" dirty="0" err="1">
                <a:solidFill>
                  <a:srgbClr val="333333"/>
                </a:solidFill>
                <a:latin typeface="Open Sans"/>
              </a:rPr>
              <a:t>копій</a:t>
            </a:r>
            <a:r>
              <a:rPr lang="ru-RU" dirty="0">
                <a:solidFill>
                  <a:srgbClr val="333333"/>
                </a:solidFill>
                <a:latin typeface="Open Sans"/>
              </a:rPr>
              <a:t> </a:t>
            </a:r>
            <a:r>
              <a:rPr lang="ru-RU" dirty="0" err="1">
                <a:solidFill>
                  <a:srgbClr val="333333"/>
                </a:solidFill>
                <a:latin typeface="Open Sans"/>
              </a:rPr>
              <a:t>відповідних</a:t>
            </a:r>
            <a:r>
              <a:rPr lang="ru-RU" dirty="0">
                <a:solidFill>
                  <a:srgbClr val="333333"/>
                </a:solidFill>
                <a:latin typeface="Open Sans"/>
              </a:rPr>
              <a:t> </a:t>
            </a:r>
            <a:r>
              <a:rPr lang="ru-RU" dirty="0" err="1">
                <a:solidFill>
                  <a:srgbClr val="333333"/>
                </a:solidFill>
                <a:latin typeface="Open Sans"/>
              </a:rPr>
              <a:t>документів</a:t>
            </a:r>
            <a:r>
              <a:rPr lang="ru-RU" dirty="0">
                <a:solidFill>
                  <a:srgbClr val="333333"/>
                </a:solidFill>
                <a:latin typeface="Open Sans"/>
              </a:rPr>
              <a:t> </a:t>
            </a:r>
            <a:r>
              <a:rPr lang="ru-RU" dirty="0" err="1">
                <a:solidFill>
                  <a:srgbClr val="333333"/>
                </a:solidFill>
                <a:latin typeface="Open Sans"/>
              </a:rPr>
              <a:t>платника</a:t>
            </a:r>
            <a:r>
              <a:rPr lang="ru-RU" dirty="0">
                <a:solidFill>
                  <a:srgbClr val="333333"/>
                </a:solidFill>
                <a:latin typeface="Open Sans"/>
              </a:rPr>
              <a:t> </a:t>
            </a:r>
            <a:r>
              <a:rPr lang="ru-RU" dirty="0" err="1">
                <a:solidFill>
                  <a:srgbClr val="333333"/>
                </a:solidFill>
                <a:latin typeface="Open Sans"/>
              </a:rPr>
              <a:t>податків</a:t>
            </a:r>
            <a:r>
              <a:rPr lang="ru-RU" dirty="0">
                <a:solidFill>
                  <a:srgbClr val="333333"/>
                </a:solidFill>
                <a:latin typeface="Open Sans"/>
              </a:rPr>
              <a:t>, </a:t>
            </a:r>
            <a:r>
              <a:rPr lang="ru-RU" dirty="0" err="1">
                <a:solidFill>
                  <a:srgbClr val="333333"/>
                </a:solidFill>
                <a:latin typeface="Open Sans"/>
              </a:rPr>
              <a:t>зокрема</a:t>
            </a:r>
            <a:r>
              <a:rPr lang="ru-RU" dirty="0">
                <a:solidFill>
                  <a:srgbClr val="333333"/>
                </a:solidFill>
                <a:latin typeface="Open Sans"/>
              </a:rPr>
              <a:t> </a:t>
            </a:r>
            <a:r>
              <a:rPr lang="ru-RU" dirty="0" err="1">
                <a:solidFill>
                  <a:srgbClr val="333333"/>
                </a:solidFill>
                <a:latin typeface="Open Sans"/>
              </a:rPr>
              <a:t>документів</a:t>
            </a:r>
            <a:r>
              <a:rPr lang="ru-RU" dirty="0">
                <a:solidFill>
                  <a:srgbClr val="333333"/>
                </a:solidFill>
                <a:latin typeface="Open Sans"/>
              </a:rPr>
              <a:t>, </a:t>
            </a:r>
            <a:r>
              <a:rPr lang="ru-RU" dirty="0" err="1">
                <a:solidFill>
                  <a:srgbClr val="333333"/>
                </a:solidFill>
                <a:latin typeface="Open Sans"/>
              </a:rPr>
              <a:t>що</a:t>
            </a:r>
            <a:r>
              <a:rPr lang="ru-RU" dirty="0">
                <a:solidFill>
                  <a:srgbClr val="333333"/>
                </a:solidFill>
                <a:latin typeface="Open Sans"/>
              </a:rPr>
              <a:t> </a:t>
            </a:r>
            <a:r>
              <a:rPr lang="ru-RU" dirty="0" err="1">
                <a:solidFill>
                  <a:srgbClr val="333333"/>
                </a:solidFill>
                <a:latin typeface="Open Sans"/>
              </a:rPr>
              <a:t>підтверджують</a:t>
            </a:r>
            <a:r>
              <a:rPr lang="ru-RU" dirty="0">
                <a:solidFill>
                  <a:srgbClr val="333333"/>
                </a:solidFill>
                <a:latin typeface="Open Sans"/>
              </a:rPr>
              <a:t> право </a:t>
            </a:r>
            <a:r>
              <a:rPr lang="ru-RU" dirty="0" err="1">
                <a:solidFill>
                  <a:srgbClr val="333333"/>
                </a:solidFill>
                <a:latin typeface="Open Sans"/>
              </a:rPr>
              <a:t>власності</a:t>
            </a:r>
            <a:r>
              <a:rPr lang="ru-RU" dirty="0">
                <a:solidFill>
                  <a:srgbClr val="333333"/>
                </a:solidFill>
                <a:latin typeface="Open Sans"/>
              </a:rPr>
              <a:t>/</a:t>
            </a:r>
            <a:r>
              <a:rPr lang="ru-RU" dirty="0" err="1">
                <a:solidFill>
                  <a:srgbClr val="333333"/>
                </a:solidFill>
                <a:latin typeface="Open Sans"/>
              </a:rPr>
              <a:t>користування</a:t>
            </a:r>
            <a:r>
              <a:rPr lang="ru-RU" dirty="0">
                <a:solidFill>
                  <a:srgbClr val="333333"/>
                </a:solidFill>
                <a:latin typeface="Open Sans"/>
              </a:rPr>
              <a:t> (</a:t>
            </a:r>
            <a:r>
              <a:rPr lang="ru-RU" dirty="0" err="1">
                <a:solidFill>
                  <a:srgbClr val="333333"/>
                </a:solidFill>
                <a:latin typeface="Open Sans"/>
              </a:rPr>
              <a:t>пп</a:t>
            </a:r>
            <a:r>
              <a:rPr lang="ru-RU" dirty="0">
                <a:solidFill>
                  <a:srgbClr val="333333"/>
                </a:solidFill>
                <a:latin typeface="Open Sans"/>
              </a:rPr>
              <a:t>. 170.14.3 ПКУ).</a:t>
            </a:r>
            <a:endParaRPr lang="en-US" dirty="0"/>
          </a:p>
        </p:txBody>
      </p:sp>
    </p:spTree>
    <p:extLst>
      <p:ext uri="{BB962C8B-B14F-4D97-AF65-F5344CB8AC3E}">
        <p14:creationId xmlns:p14="http://schemas.microsoft.com/office/powerpoint/2010/main" val="66532477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3055600" y="6443817"/>
            <a:ext cx="10680700" cy="2889738"/>
          </a:xfrm>
        </p:spPr>
        <p:txBody>
          <a:bodyPr>
            <a:noAutofit/>
          </a:bodyPr>
          <a:lstStyle/>
          <a:p>
            <a:pPr marL="571500" indent="-571500">
              <a:buFont typeface="Wingdings" panose="05000000000000000000" pitchFamily="2" charset="2"/>
              <a:buChar char="ü"/>
            </a:pPr>
            <a:r>
              <a:rPr lang="ru-RU" sz="4000" dirty="0" smtClean="0">
                <a:solidFill>
                  <a:srgbClr val="002060"/>
                </a:solidFill>
              </a:rPr>
              <a:t>Для </a:t>
            </a:r>
            <a:r>
              <a:rPr lang="ru-RU" sz="4000" dirty="0" err="1" smtClean="0">
                <a:solidFill>
                  <a:srgbClr val="002060"/>
                </a:solidFill>
              </a:rPr>
              <a:t>громадян</a:t>
            </a:r>
            <a:r>
              <a:rPr lang="ru-RU" sz="4000" dirty="0" smtClean="0">
                <a:solidFill>
                  <a:srgbClr val="002060"/>
                </a:solidFill>
              </a:rPr>
              <a:t>:</a:t>
            </a:r>
            <a:br>
              <a:rPr lang="ru-RU" sz="4000" dirty="0" smtClean="0">
                <a:solidFill>
                  <a:srgbClr val="002060"/>
                </a:solidFill>
              </a:rPr>
            </a:br>
            <a:r>
              <a:rPr lang="ru-RU" sz="4000" dirty="0">
                <a:solidFill>
                  <a:srgbClr val="002060"/>
                </a:solidFill>
              </a:rPr>
              <a:t/>
            </a:r>
            <a:br>
              <a:rPr lang="ru-RU" sz="4000" dirty="0">
                <a:solidFill>
                  <a:srgbClr val="002060"/>
                </a:solidFill>
              </a:rPr>
            </a:br>
            <a:r>
              <a:rPr lang="ru-RU" sz="4000" dirty="0" smtClean="0"/>
              <a:t/>
            </a:r>
            <a:br>
              <a:rPr lang="ru-RU" sz="4000" dirty="0" smtClean="0"/>
            </a:br>
            <a:r>
              <a:rPr lang="ru-RU" sz="4000" dirty="0"/>
              <a:t/>
            </a:r>
            <a:br>
              <a:rPr lang="ru-RU" sz="4000" dirty="0"/>
            </a:br>
            <a:endParaRPr lang="ru-RU" sz="4000" dirty="0">
              <a:solidFill>
                <a:srgbClr val="0070C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50463577"/>
              </p:ext>
            </p:extLst>
          </p:nvPr>
        </p:nvGraphicFramePr>
        <p:xfrm>
          <a:off x="554182" y="491354"/>
          <a:ext cx="13071764" cy="1371600"/>
        </p:xfrm>
        <a:graphic>
          <a:graphicData uri="http://schemas.openxmlformats.org/drawingml/2006/table">
            <a:tbl>
              <a:tblPr/>
              <a:tblGrid>
                <a:gridCol w="13071764">
                  <a:extLst>
                    <a:ext uri="{9D8B030D-6E8A-4147-A177-3AD203B41FA5}">
                      <a16:colId xmlns:a16="http://schemas.microsoft.com/office/drawing/2014/main" xmlns="" val="3835733048"/>
                    </a:ext>
                  </a:extLst>
                </a:gridCol>
              </a:tblGrid>
              <a:tr h="1171769">
                <a:tc>
                  <a:txBody>
                    <a:bodyPr/>
                    <a:lstStyle/>
                    <a:p>
                      <a:r>
                        <a:rPr lang="uk-UA" sz="5400" b="1" dirty="0">
                          <a:solidFill>
                            <a:srgbClr val="0070C0"/>
                          </a:solidFill>
                        </a:rPr>
                        <a:t>Мінімальне </a:t>
                      </a:r>
                      <a:r>
                        <a:rPr lang="uk-UA" sz="5400" b="1" noProof="0" dirty="0">
                          <a:solidFill>
                            <a:srgbClr val="0070C0"/>
                          </a:solidFill>
                        </a:rPr>
                        <a:t>податкове</a:t>
                      </a:r>
                      <a:r>
                        <a:rPr lang="uk-UA" sz="5400" b="1" dirty="0">
                          <a:solidFill>
                            <a:srgbClr val="0070C0"/>
                          </a:solidFill>
                        </a:rPr>
                        <a:t> </a:t>
                      </a:r>
                      <a:r>
                        <a:rPr lang="uk-UA" sz="5400" b="1" noProof="0" dirty="0">
                          <a:solidFill>
                            <a:srgbClr val="0070C0"/>
                          </a:solidFill>
                        </a:rPr>
                        <a:t>зобов’язання</a:t>
                      </a:r>
                    </a:p>
                    <a:p>
                      <a:pPr marL="850900" marR="469900" indent="-215900" algn="just">
                        <a:lnSpc>
                          <a:spcPct val="100000"/>
                        </a:lnSpc>
                        <a:spcAft>
                          <a:spcPts val="0"/>
                        </a:spcAft>
                        <a:tabLst>
                          <a:tab pos="3176270" algn="l"/>
                        </a:tabLst>
                      </a:pPr>
                      <a:endParaRPr lang="ru-RU" sz="3600" dirty="0">
                        <a:effectLst/>
                        <a:latin typeface="Times New Roman" panose="02020603050405020304" pitchFamily="18" charset="0"/>
                        <a:ea typeface="MS Reference Sans Serif" panose="020B060403050404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xmlns="" val="393205474"/>
                  </a:ext>
                </a:extLst>
              </a:tr>
            </a:tbl>
          </a:graphicData>
        </a:graphic>
      </p:graphicFrame>
      <p:sp>
        <p:nvSpPr>
          <p:cNvPr id="7" name="Заголовок 2"/>
          <p:cNvSpPr txBox="1">
            <a:spLocks/>
          </p:cNvSpPr>
          <p:nvPr/>
        </p:nvSpPr>
        <p:spPr>
          <a:xfrm>
            <a:off x="965200" y="1435885"/>
            <a:ext cx="12090400" cy="12171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r>
              <a:rPr lang="ru-RU" sz="4400" dirty="0" smtClean="0"/>
              <a:t>У </a:t>
            </a:r>
            <a:r>
              <a:rPr lang="ru-RU" sz="4400" dirty="0" err="1" smtClean="0"/>
              <a:t>рахунок</a:t>
            </a:r>
            <a:r>
              <a:rPr lang="ru-RU" sz="4400" dirty="0" smtClean="0"/>
              <a:t> </a:t>
            </a:r>
            <a:r>
              <a:rPr lang="ru-RU" sz="4400" dirty="0" err="1" smtClean="0"/>
              <a:t>сплати</a:t>
            </a:r>
            <a:r>
              <a:rPr lang="ru-RU" sz="4400" dirty="0" smtClean="0"/>
              <a:t> МПЗ </a:t>
            </a:r>
            <a:r>
              <a:rPr lang="ru-RU" sz="4400" dirty="0" err="1" smtClean="0"/>
              <a:t>включаються</a:t>
            </a:r>
            <a:r>
              <a:rPr lang="ru-RU" sz="4400" dirty="0" smtClean="0"/>
              <a:t> </a:t>
            </a:r>
            <a:r>
              <a:rPr lang="ru-RU" sz="4400" dirty="0" err="1" smtClean="0"/>
              <a:t>такі</a:t>
            </a:r>
            <a:r>
              <a:rPr lang="ru-RU" sz="4400" dirty="0" smtClean="0"/>
              <a:t> </a:t>
            </a:r>
            <a:r>
              <a:rPr lang="ru-RU" sz="4400" dirty="0" err="1" smtClean="0"/>
              <a:t>сплачені</a:t>
            </a:r>
            <a:r>
              <a:rPr lang="ru-RU" sz="4400" dirty="0" smtClean="0"/>
              <a:t> </a:t>
            </a:r>
            <a:r>
              <a:rPr lang="ru-RU" sz="4400" dirty="0" err="1" smtClean="0"/>
              <a:t>податки</a:t>
            </a:r>
            <a:r>
              <a:rPr lang="ru-RU" sz="4400" dirty="0" smtClean="0"/>
              <a:t>, </a:t>
            </a:r>
            <a:r>
              <a:rPr lang="ru-RU" sz="4400" dirty="0" err="1" smtClean="0"/>
              <a:t>збори</a:t>
            </a:r>
            <a:r>
              <a:rPr lang="ru-RU" sz="4400" dirty="0" smtClean="0"/>
              <a:t>, </a:t>
            </a:r>
            <a:r>
              <a:rPr lang="ru-RU" sz="4400" dirty="0" err="1" smtClean="0"/>
              <a:t>платежі</a:t>
            </a:r>
            <a:r>
              <a:rPr lang="ru-RU" sz="4400" dirty="0" smtClean="0"/>
              <a:t> та </a:t>
            </a:r>
            <a:r>
              <a:rPr lang="ru-RU" sz="4400" dirty="0" err="1" smtClean="0"/>
              <a:t>витрати</a:t>
            </a:r>
            <a:r>
              <a:rPr lang="ru-RU" sz="4400" dirty="0" smtClean="0"/>
              <a:t>:</a:t>
            </a:r>
            <a:endParaRPr lang="ru-RU" sz="4400" dirty="0">
              <a:solidFill>
                <a:srgbClr val="0070C0"/>
              </a:solidFill>
            </a:endParaRPr>
          </a:p>
        </p:txBody>
      </p:sp>
      <p:pic>
        <p:nvPicPr>
          <p:cNvPr id="8" name="Image" descr="Image"/>
          <p:cNvPicPr>
            <a:picLocks noChangeAspect="1"/>
          </p:cNvPicPr>
          <p:nvPr/>
        </p:nvPicPr>
        <p:blipFill>
          <a:blip r:embed="rId2"/>
          <a:stretch>
            <a:fillRect/>
          </a:stretch>
        </p:blipFill>
        <p:spPr>
          <a:xfrm>
            <a:off x="15102348" y="249379"/>
            <a:ext cx="8727470" cy="2165685"/>
          </a:xfrm>
          <a:prstGeom prst="rect">
            <a:avLst/>
          </a:prstGeom>
          <a:ln w="12700">
            <a:miter lim="400000"/>
          </a:ln>
        </p:spPr>
      </p:pic>
      <p:sp>
        <p:nvSpPr>
          <p:cNvPr id="2" name="Прямоугольник 1"/>
          <p:cNvSpPr/>
          <p:nvPr/>
        </p:nvSpPr>
        <p:spPr>
          <a:xfrm>
            <a:off x="13434646" y="7888686"/>
            <a:ext cx="10005646" cy="3970318"/>
          </a:xfrm>
          <a:prstGeom prst="rect">
            <a:avLst/>
          </a:prstGeom>
        </p:spPr>
        <p:txBody>
          <a:bodyPr wrap="square">
            <a:spAutoFit/>
          </a:bodyPr>
          <a:lstStyle/>
          <a:p>
            <a:pPr marL="342900" indent="-342900" algn="just">
              <a:buFont typeface="Wingdings" panose="05000000000000000000" pitchFamily="2" charset="2"/>
              <a:buChar char="q"/>
            </a:pPr>
            <a:r>
              <a:rPr lang="ru-RU" sz="3600" b="1" dirty="0" err="1">
                <a:solidFill>
                  <a:srgbClr val="0070C0"/>
                </a:solidFill>
              </a:rPr>
              <a:t>Земельний</a:t>
            </a:r>
            <a:r>
              <a:rPr lang="ru-RU" sz="3600" b="1" dirty="0">
                <a:solidFill>
                  <a:srgbClr val="0070C0"/>
                </a:solidFill>
              </a:rPr>
              <a:t> </a:t>
            </a:r>
            <a:r>
              <a:rPr lang="ru-RU" sz="3600" b="1" dirty="0" err="1">
                <a:solidFill>
                  <a:srgbClr val="0070C0"/>
                </a:solidFill>
              </a:rPr>
              <a:t>податок</a:t>
            </a:r>
            <a:r>
              <a:rPr lang="ru-RU" sz="3600" b="1" dirty="0">
                <a:solidFill>
                  <a:srgbClr val="0070C0"/>
                </a:solidFill>
              </a:rPr>
              <a:t> за </a:t>
            </a:r>
            <a:r>
              <a:rPr lang="ru-RU" sz="3600" b="1" dirty="0" err="1">
                <a:solidFill>
                  <a:srgbClr val="0070C0"/>
                </a:solidFill>
              </a:rPr>
              <a:t>земельні</a:t>
            </a:r>
            <a:r>
              <a:rPr lang="ru-RU" sz="3600" b="1" dirty="0">
                <a:solidFill>
                  <a:srgbClr val="0070C0"/>
                </a:solidFill>
              </a:rPr>
              <a:t> </a:t>
            </a:r>
            <a:r>
              <a:rPr lang="ru-RU" sz="3600" b="1" dirty="0" err="1">
                <a:solidFill>
                  <a:srgbClr val="0070C0"/>
                </a:solidFill>
              </a:rPr>
              <a:t>ділянки</a:t>
            </a:r>
            <a:r>
              <a:rPr lang="ru-RU" sz="3600" b="1" dirty="0">
                <a:solidFill>
                  <a:srgbClr val="0070C0"/>
                </a:solidFill>
              </a:rPr>
              <a:t>, </a:t>
            </a:r>
            <a:r>
              <a:rPr lang="ru-RU" sz="3600" b="1" dirty="0" err="1">
                <a:solidFill>
                  <a:srgbClr val="0070C0"/>
                </a:solidFill>
              </a:rPr>
              <a:t>віднесені</a:t>
            </a:r>
            <a:r>
              <a:rPr lang="ru-RU" sz="3600" b="1" dirty="0">
                <a:solidFill>
                  <a:srgbClr val="0070C0"/>
                </a:solidFill>
              </a:rPr>
              <a:t> до с/г </a:t>
            </a:r>
            <a:r>
              <a:rPr lang="ru-RU" sz="3600" b="1" dirty="0" err="1" smtClean="0">
                <a:solidFill>
                  <a:srgbClr val="0070C0"/>
                </a:solidFill>
              </a:rPr>
              <a:t>угідь</a:t>
            </a:r>
            <a:endParaRPr lang="ru-RU" sz="3600" b="1" dirty="0" smtClean="0">
              <a:solidFill>
                <a:srgbClr val="0070C0"/>
              </a:solidFill>
            </a:endParaRPr>
          </a:p>
          <a:p>
            <a:pPr marL="342900" indent="-342900">
              <a:buFont typeface="Wingdings" panose="05000000000000000000" pitchFamily="2" charset="2"/>
              <a:buChar char="q"/>
            </a:pPr>
            <a:endParaRPr lang="ru-RU" sz="3600" b="1" dirty="0">
              <a:solidFill>
                <a:srgbClr val="0070C0"/>
              </a:solidFill>
            </a:endParaRPr>
          </a:p>
          <a:p>
            <a:pPr marL="342900" indent="-342900">
              <a:buFont typeface="Wingdings" panose="05000000000000000000" pitchFamily="2" charset="2"/>
              <a:buChar char="q"/>
            </a:pPr>
            <a:endParaRPr lang="ru-RU" sz="3600" b="1" dirty="0" smtClean="0">
              <a:solidFill>
                <a:srgbClr val="0070C0"/>
              </a:solidFill>
            </a:endParaRPr>
          </a:p>
          <a:p>
            <a:pPr marL="342900" indent="-342900" algn="just">
              <a:buFont typeface="Wingdings" panose="05000000000000000000" pitchFamily="2" charset="2"/>
              <a:buChar char="q"/>
            </a:pPr>
            <a:r>
              <a:rPr lang="ru-RU" sz="3600" b="1" dirty="0" smtClean="0">
                <a:solidFill>
                  <a:srgbClr val="0070C0"/>
                </a:solidFill>
              </a:rPr>
              <a:t>ПДФО </a:t>
            </a:r>
            <a:r>
              <a:rPr lang="ru-RU" sz="3600" b="1" dirty="0">
                <a:solidFill>
                  <a:srgbClr val="0070C0"/>
                </a:solidFill>
              </a:rPr>
              <a:t>і ВЗ з </a:t>
            </a:r>
            <a:r>
              <a:rPr lang="ru-RU" sz="3600" b="1" dirty="0" err="1">
                <a:solidFill>
                  <a:srgbClr val="0070C0"/>
                </a:solidFill>
              </a:rPr>
              <a:t>доходів</a:t>
            </a:r>
            <a:r>
              <a:rPr lang="ru-RU" sz="3600" b="1" dirty="0">
                <a:solidFill>
                  <a:srgbClr val="0070C0"/>
                </a:solidFill>
              </a:rPr>
              <a:t> </a:t>
            </a:r>
            <a:r>
              <a:rPr lang="ru-RU" sz="3600" b="1" dirty="0" err="1">
                <a:solidFill>
                  <a:srgbClr val="0070C0"/>
                </a:solidFill>
              </a:rPr>
              <a:t>від</a:t>
            </a:r>
            <a:r>
              <a:rPr lang="ru-RU" sz="3600" b="1" dirty="0">
                <a:solidFill>
                  <a:srgbClr val="0070C0"/>
                </a:solidFill>
              </a:rPr>
              <a:t> продажу </a:t>
            </a:r>
            <a:r>
              <a:rPr lang="ru-RU" sz="3600" b="1" dirty="0" err="1">
                <a:solidFill>
                  <a:srgbClr val="0070C0"/>
                </a:solidFill>
              </a:rPr>
              <a:t>власної</a:t>
            </a:r>
            <a:r>
              <a:rPr lang="ru-RU" sz="3600" b="1" dirty="0">
                <a:solidFill>
                  <a:srgbClr val="0070C0"/>
                </a:solidFill>
              </a:rPr>
              <a:t> </a:t>
            </a:r>
            <a:r>
              <a:rPr lang="ru-RU" sz="3600" b="1" dirty="0" err="1">
                <a:solidFill>
                  <a:srgbClr val="0070C0"/>
                </a:solidFill>
              </a:rPr>
              <a:t>сільгосппродукції</a:t>
            </a:r>
            <a:r>
              <a:rPr lang="ru-RU" sz="3600" b="1" dirty="0">
                <a:solidFill>
                  <a:srgbClr val="0070C0"/>
                </a:solidFill>
              </a:rPr>
              <a:t> (для </a:t>
            </a:r>
            <a:r>
              <a:rPr lang="ru-RU" sz="3600" b="1" dirty="0" err="1">
                <a:solidFill>
                  <a:srgbClr val="0070C0"/>
                </a:solidFill>
              </a:rPr>
              <a:t>фізичних</a:t>
            </a:r>
            <a:r>
              <a:rPr lang="ru-RU" sz="3600" b="1" dirty="0">
                <a:solidFill>
                  <a:srgbClr val="0070C0"/>
                </a:solidFill>
              </a:rPr>
              <a:t> </a:t>
            </a:r>
            <a:r>
              <a:rPr lang="ru-RU" sz="3600" b="1" dirty="0" err="1">
                <a:solidFill>
                  <a:srgbClr val="0070C0"/>
                </a:solidFill>
              </a:rPr>
              <a:t>осіб</a:t>
            </a:r>
            <a:r>
              <a:rPr lang="ru-RU" sz="3600" b="1" dirty="0">
                <a:solidFill>
                  <a:srgbClr val="0070C0"/>
                </a:solidFill>
              </a:rPr>
              <a:t>)</a:t>
            </a:r>
            <a:endParaRPr lang="en-US" sz="3600" b="1" dirty="0"/>
          </a:p>
        </p:txBody>
      </p:sp>
      <p:sp>
        <p:nvSpPr>
          <p:cNvPr id="10" name="Скругленный прямоугольник 9"/>
          <p:cNvSpPr/>
          <p:nvPr/>
        </p:nvSpPr>
        <p:spPr>
          <a:xfrm>
            <a:off x="2264735" y="3760736"/>
            <a:ext cx="8831157" cy="3382486"/>
          </a:xfrm>
          <a:prstGeom prst="roundRect">
            <a:avLst/>
          </a:prstGeom>
          <a:solidFill>
            <a:schemeClr val="bg1"/>
          </a:solidFill>
          <a:ln w="60325" cap="flat" cmpd="dbl">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ru-RU" sz="3200" dirty="0">
                <a:solidFill>
                  <a:srgbClr val="002060"/>
                </a:solidFill>
              </a:rPr>
              <a:t>ДО ЗАГАЛЬНОЇ СУМИ СПЛАЧЕНИХ УПРОДОВЖ ПОДАТКОВОГО/ЗВІТНОГО РОКУ ПОДАТКІВ, ЗБОРІВ, ПЛАТЕЖІВ ДЛЯ ПЛАТНИКА ПОДАТКУ — </a:t>
            </a:r>
            <a:r>
              <a:rPr lang="ru-RU" sz="3200" b="1" u="sng" dirty="0">
                <a:solidFill>
                  <a:srgbClr val="002060"/>
                </a:solidFill>
              </a:rPr>
              <a:t>ФІЗОСОБИ</a:t>
            </a:r>
            <a:r>
              <a:rPr lang="ru-RU" sz="3200" u="sng" dirty="0">
                <a:solidFill>
                  <a:srgbClr val="002060"/>
                </a:solidFill>
              </a:rPr>
              <a:t> ВКЛЮЧАЮТЬ:</a:t>
            </a:r>
            <a:r>
              <a:rPr lang="ru-RU" sz="3200" dirty="0">
                <a:solidFill>
                  <a:srgbClr val="002060"/>
                </a:solidFill>
              </a:rPr>
              <a:t/>
            </a:r>
            <a:br>
              <a:rPr lang="ru-RU" sz="3200" dirty="0">
                <a:solidFill>
                  <a:srgbClr val="002060"/>
                </a:solidFill>
              </a:rPr>
            </a:br>
            <a:endParaRPr kumimoji="0" lang="en-US" sz="3200" b="0" i="0" u="none" strike="noStrike" cap="none" spc="0" normalizeH="0" baseline="0" dirty="0">
              <a:ln>
                <a:noFill/>
              </a:ln>
              <a:solidFill>
                <a:srgbClr val="00206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40151803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nvPr>
        </p:nvGraphicFramePr>
        <p:xfrm>
          <a:off x="554182" y="491354"/>
          <a:ext cx="13071764" cy="1371600"/>
        </p:xfrm>
        <a:graphic>
          <a:graphicData uri="http://schemas.openxmlformats.org/drawingml/2006/table">
            <a:tbl>
              <a:tblPr/>
              <a:tblGrid>
                <a:gridCol w="13071764">
                  <a:extLst>
                    <a:ext uri="{9D8B030D-6E8A-4147-A177-3AD203B41FA5}">
                      <a16:colId xmlns:a16="http://schemas.microsoft.com/office/drawing/2014/main" xmlns="" val="3835733048"/>
                    </a:ext>
                  </a:extLst>
                </a:gridCol>
              </a:tblGrid>
              <a:tr h="1171769">
                <a:tc>
                  <a:txBody>
                    <a:bodyPr/>
                    <a:lstStyle/>
                    <a:p>
                      <a:r>
                        <a:rPr lang="uk-UA" sz="5400" b="1" dirty="0">
                          <a:solidFill>
                            <a:srgbClr val="0070C0"/>
                          </a:solidFill>
                        </a:rPr>
                        <a:t>Мінімальне </a:t>
                      </a:r>
                      <a:r>
                        <a:rPr lang="uk-UA" sz="5400" b="1" noProof="0" dirty="0">
                          <a:solidFill>
                            <a:srgbClr val="0070C0"/>
                          </a:solidFill>
                        </a:rPr>
                        <a:t>податкове</a:t>
                      </a:r>
                      <a:r>
                        <a:rPr lang="uk-UA" sz="5400" b="1" dirty="0">
                          <a:solidFill>
                            <a:srgbClr val="0070C0"/>
                          </a:solidFill>
                        </a:rPr>
                        <a:t> </a:t>
                      </a:r>
                      <a:r>
                        <a:rPr lang="uk-UA" sz="5400" b="1" noProof="0" dirty="0">
                          <a:solidFill>
                            <a:srgbClr val="0070C0"/>
                          </a:solidFill>
                        </a:rPr>
                        <a:t>зобов’язання</a:t>
                      </a:r>
                    </a:p>
                    <a:p>
                      <a:pPr marL="850900" marR="469900" indent="-215900" algn="just">
                        <a:lnSpc>
                          <a:spcPct val="100000"/>
                        </a:lnSpc>
                        <a:spcAft>
                          <a:spcPts val="0"/>
                        </a:spcAft>
                        <a:tabLst>
                          <a:tab pos="3176270" algn="l"/>
                        </a:tabLst>
                      </a:pPr>
                      <a:endParaRPr lang="ru-RU" sz="3600" dirty="0">
                        <a:effectLst/>
                        <a:latin typeface="Times New Roman" panose="02020603050405020304" pitchFamily="18" charset="0"/>
                        <a:ea typeface="MS Reference Sans Serif" panose="020B060403050404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xmlns="" val="393205474"/>
                  </a:ext>
                </a:extLst>
              </a:tr>
            </a:tbl>
          </a:graphicData>
        </a:graphic>
      </p:graphicFrame>
      <p:sp>
        <p:nvSpPr>
          <p:cNvPr id="6" name="Овал 5">
            <a:extLst>
              <a:ext uri="{FF2B5EF4-FFF2-40B4-BE49-F238E27FC236}">
                <a16:creationId xmlns:a16="http://schemas.microsoft.com/office/drawing/2014/main" xmlns="" id="{41C87C73-AF84-4E9D-9017-3F448185DD16}"/>
              </a:ext>
            </a:extLst>
          </p:cNvPr>
          <p:cNvSpPr/>
          <p:nvPr/>
        </p:nvSpPr>
        <p:spPr>
          <a:xfrm>
            <a:off x="1470808" y="1862954"/>
            <a:ext cx="9435290" cy="5118138"/>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lvl="0" defTabSz="914400" hangingPunct="1">
              <a:defRPr/>
            </a:pPr>
            <a:r>
              <a:rPr lang="ru-RU" sz="4800" b="1" dirty="0" err="1">
                <a:solidFill>
                  <a:schemeClr val="bg1"/>
                </a:solidFill>
              </a:rPr>
              <a:t>Платники</a:t>
            </a:r>
            <a:r>
              <a:rPr lang="ru-RU" sz="4800" b="1" dirty="0">
                <a:solidFill>
                  <a:schemeClr val="bg1"/>
                </a:solidFill>
              </a:rPr>
              <a:t> </a:t>
            </a:r>
            <a:r>
              <a:rPr lang="ru-RU" sz="4800" b="1" dirty="0" err="1">
                <a:solidFill>
                  <a:schemeClr val="bg1"/>
                </a:solidFill>
              </a:rPr>
              <a:t>податку</a:t>
            </a:r>
            <a:r>
              <a:rPr lang="ru-RU" sz="4800" b="1" dirty="0">
                <a:solidFill>
                  <a:schemeClr val="bg1"/>
                </a:solidFill>
              </a:rPr>
              <a:t> </a:t>
            </a:r>
            <a:r>
              <a:rPr lang="ru-RU" sz="4800" b="1" dirty="0" err="1">
                <a:solidFill>
                  <a:schemeClr val="bg1"/>
                </a:solidFill>
              </a:rPr>
              <a:t>сплачують</a:t>
            </a:r>
            <a:r>
              <a:rPr lang="ru-RU" sz="4800" b="1" dirty="0">
                <a:solidFill>
                  <a:schemeClr val="bg1"/>
                </a:solidFill>
              </a:rPr>
              <a:t> </a:t>
            </a:r>
            <a:r>
              <a:rPr lang="ru-RU" sz="4800" b="1" dirty="0" err="1">
                <a:solidFill>
                  <a:schemeClr val="bg1"/>
                </a:solidFill>
              </a:rPr>
              <a:t>лише</a:t>
            </a:r>
            <a:r>
              <a:rPr lang="ru-RU" sz="4800" b="1" dirty="0">
                <a:solidFill>
                  <a:schemeClr val="bg1"/>
                </a:solidFill>
              </a:rPr>
              <a:t> </a:t>
            </a:r>
            <a:r>
              <a:rPr lang="ru-RU" sz="4800" b="1" dirty="0" err="1">
                <a:solidFill>
                  <a:schemeClr val="bg1"/>
                </a:solidFill>
              </a:rPr>
              <a:t>позитивне</a:t>
            </a:r>
            <a:r>
              <a:rPr lang="ru-RU" sz="4800" b="1" dirty="0">
                <a:solidFill>
                  <a:schemeClr val="bg1"/>
                </a:solidFill>
              </a:rPr>
              <a:t> </a:t>
            </a:r>
            <a:r>
              <a:rPr lang="ru-RU" sz="4800" b="1" dirty="0" err="1">
                <a:solidFill>
                  <a:schemeClr val="bg1"/>
                </a:solidFill>
              </a:rPr>
              <a:t>значення</a:t>
            </a:r>
            <a:r>
              <a:rPr lang="ru-RU" sz="4800" b="1" dirty="0">
                <a:solidFill>
                  <a:schemeClr val="bg1"/>
                </a:solidFill>
              </a:rPr>
              <a:t> </a:t>
            </a:r>
            <a:r>
              <a:rPr lang="ru-RU" sz="4800" b="1" dirty="0" err="1">
                <a:solidFill>
                  <a:schemeClr val="bg1"/>
                </a:solidFill>
              </a:rPr>
              <a:t>різниці</a:t>
            </a:r>
            <a:r>
              <a:rPr lang="ru-RU" sz="4800" b="1" dirty="0">
                <a:solidFill>
                  <a:schemeClr val="bg1"/>
                </a:solidFill>
              </a:rPr>
              <a:t> </a:t>
            </a:r>
            <a:r>
              <a:rPr lang="ru-RU" sz="4800" b="1" dirty="0" err="1">
                <a:solidFill>
                  <a:schemeClr val="bg1"/>
                </a:solidFill>
              </a:rPr>
              <a:t>між</a:t>
            </a:r>
            <a:r>
              <a:rPr lang="ru-RU" sz="4800" b="1" dirty="0">
                <a:solidFill>
                  <a:schemeClr val="bg1"/>
                </a:solidFill>
              </a:rPr>
              <a:t>:</a:t>
            </a:r>
            <a:br>
              <a:rPr lang="ru-RU" sz="4800" b="1" dirty="0">
                <a:solidFill>
                  <a:schemeClr val="bg1"/>
                </a:solidFill>
              </a:rPr>
            </a:br>
            <a:endParaRPr kumimoji="0" lang="ru-RU" sz="4800" b="1" i="0" u="none" strike="noStrike" kern="0" cap="none" spc="0" normalizeH="0" baseline="0" noProof="0" dirty="0">
              <a:ln>
                <a:noFill/>
              </a:ln>
              <a:solidFill>
                <a:schemeClr val="bg1"/>
              </a:solidFill>
              <a:effectLst/>
              <a:uLnTx/>
              <a:uFillTx/>
              <a:latin typeface="Calibri"/>
            </a:endParaRPr>
          </a:p>
        </p:txBody>
      </p:sp>
      <p:pic>
        <p:nvPicPr>
          <p:cNvPr id="8" name="Image" descr="Image"/>
          <p:cNvPicPr>
            <a:picLocks noChangeAspect="1"/>
          </p:cNvPicPr>
          <p:nvPr/>
        </p:nvPicPr>
        <p:blipFill>
          <a:blip r:embed="rId2"/>
          <a:stretch>
            <a:fillRect/>
          </a:stretch>
        </p:blipFill>
        <p:spPr>
          <a:xfrm>
            <a:off x="15102348" y="249379"/>
            <a:ext cx="8727470" cy="2165685"/>
          </a:xfrm>
          <a:prstGeom prst="rect">
            <a:avLst/>
          </a:prstGeom>
          <a:ln w="12700">
            <a:miter lim="400000"/>
          </a:ln>
        </p:spPr>
      </p:pic>
      <p:sp>
        <p:nvSpPr>
          <p:cNvPr id="2" name="Прямоугольник 1"/>
          <p:cNvSpPr/>
          <p:nvPr/>
        </p:nvSpPr>
        <p:spPr>
          <a:xfrm>
            <a:off x="1470808" y="8958274"/>
            <a:ext cx="9249508" cy="4031873"/>
          </a:xfrm>
          <a:prstGeom prst="rect">
            <a:avLst/>
          </a:prstGeom>
        </p:spPr>
        <p:txBody>
          <a:bodyPr wrap="square">
            <a:spAutoFit/>
          </a:bodyPr>
          <a:lstStyle/>
          <a:p>
            <a:r>
              <a:rPr lang="ru-RU" sz="3200" b="1" dirty="0">
                <a:solidFill>
                  <a:srgbClr val="002060"/>
                </a:solidFill>
              </a:rPr>
              <a:t>сумою </a:t>
            </a:r>
            <a:r>
              <a:rPr lang="ru-RU" sz="3200" b="1" dirty="0" err="1">
                <a:solidFill>
                  <a:srgbClr val="002060"/>
                </a:solidFill>
              </a:rPr>
              <a:t>загального</a:t>
            </a:r>
            <a:r>
              <a:rPr lang="ru-RU" sz="3200" b="1" dirty="0">
                <a:solidFill>
                  <a:srgbClr val="002060"/>
                </a:solidFill>
              </a:rPr>
              <a:t> МПЗ</a:t>
            </a:r>
            <a:br>
              <a:rPr lang="ru-RU" sz="3200" b="1" dirty="0">
                <a:solidFill>
                  <a:srgbClr val="002060"/>
                </a:solidFill>
              </a:rPr>
            </a:br>
            <a:r>
              <a:rPr lang="ru-RU" sz="3200" b="1" dirty="0">
                <a:solidFill>
                  <a:srgbClr val="002060"/>
                </a:solidFill>
              </a:rPr>
              <a:t>і сумою </a:t>
            </a:r>
            <a:r>
              <a:rPr lang="ru-RU" sz="3200" b="1" dirty="0" err="1">
                <a:solidFill>
                  <a:srgbClr val="002060"/>
                </a:solidFill>
              </a:rPr>
              <a:t>сплачених</a:t>
            </a:r>
            <a:r>
              <a:rPr lang="ru-RU" sz="3200" b="1" dirty="0">
                <a:solidFill>
                  <a:srgbClr val="002060"/>
                </a:solidFill>
              </a:rPr>
              <a:t> </a:t>
            </a:r>
            <a:r>
              <a:rPr lang="ru-RU" sz="3200" b="1" dirty="0" err="1">
                <a:solidFill>
                  <a:srgbClr val="002060"/>
                </a:solidFill>
              </a:rPr>
              <a:t>упродовж</a:t>
            </a:r>
            <a:r>
              <a:rPr lang="ru-RU" sz="3200" b="1" dirty="0">
                <a:solidFill>
                  <a:srgbClr val="002060"/>
                </a:solidFill>
              </a:rPr>
              <a:t> </a:t>
            </a:r>
            <a:r>
              <a:rPr lang="ru-RU" sz="3200" b="1" dirty="0" err="1">
                <a:solidFill>
                  <a:srgbClr val="002060"/>
                </a:solidFill>
              </a:rPr>
              <a:t>податкового</a:t>
            </a:r>
            <a:r>
              <a:rPr lang="ru-RU" sz="3200" b="1" dirty="0">
                <a:solidFill>
                  <a:srgbClr val="002060"/>
                </a:solidFill>
              </a:rPr>
              <a:t>/</a:t>
            </a:r>
            <a:r>
              <a:rPr lang="ru-RU" sz="3200" b="1" dirty="0" err="1">
                <a:solidFill>
                  <a:srgbClr val="002060"/>
                </a:solidFill>
              </a:rPr>
              <a:t>звітного</a:t>
            </a:r>
            <a:r>
              <a:rPr lang="ru-RU" sz="3200" b="1" dirty="0">
                <a:solidFill>
                  <a:srgbClr val="002060"/>
                </a:solidFill>
              </a:rPr>
              <a:t> року </a:t>
            </a:r>
            <a:r>
              <a:rPr lang="ru-RU" sz="3200" b="1" dirty="0" err="1">
                <a:solidFill>
                  <a:srgbClr val="002060"/>
                </a:solidFill>
              </a:rPr>
              <a:t>податків</a:t>
            </a:r>
            <a:r>
              <a:rPr lang="ru-RU" sz="3200" b="1" dirty="0">
                <a:solidFill>
                  <a:srgbClr val="002060"/>
                </a:solidFill>
              </a:rPr>
              <a:t>, </a:t>
            </a:r>
            <a:r>
              <a:rPr lang="ru-RU" sz="3200" b="1" dirty="0" err="1">
                <a:solidFill>
                  <a:srgbClr val="002060"/>
                </a:solidFill>
              </a:rPr>
              <a:t>зборів</a:t>
            </a:r>
            <a:r>
              <a:rPr lang="ru-RU" sz="3200" b="1" dirty="0">
                <a:solidFill>
                  <a:srgbClr val="002060"/>
                </a:solidFill>
              </a:rPr>
              <a:t>, </a:t>
            </a:r>
            <a:r>
              <a:rPr lang="ru-RU" sz="3200" b="1" dirty="0" err="1"/>
              <a:t>платежів</a:t>
            </a:r>
            <a:r>
              <a:rPr lang="ru-RU" sz="3200" b="1" dirty="0"/>
              <a:t>, </a:t>
            </a:r>
            <a:r>
              <a:rPr lang="ru-RU" sz="3200" b="1" dirty="0" err="1">
                <a:solidFill>
                  <a:srgbClr val="0070C0"/>
                </a:solidFill>
              </a:rPr>
              <a:t>пов’язаних</a:t>
            </a:r>
            <a:r>
              <a:rPr lang="ru-RU" sz="3200" b="1" dirty="0">
                <a:solidFill>
                  <a:srgbClr val="0070C0"/>
                </a:solidFill>
              </a:rPr>
              <a:t> з </a:t>
            </a:r>
            <a:r>
              <a:rPr lang="ru-RU" sz="3200" b="1" dirty="0" err="1">
                <a:solidFill>
                  <a:srgbClr val="0070C0"/>
                </a:solidFill>
              </a:rPr>
              <a:t>виробництвом</a:t>
            </a:r>
            <a:r>
              <a:rPr lang="ru-RU" sz="3200" b="1" dirty="0">
                <a:solidFill>
                  <a:srgbClr val="0070C0"/>
                </a:solidFill>
              </a:rPr>
              <a:t> і </a:t>
            </a:r>
            <a:r>
              <a:rPr lang="ru-RU" sz="3200" b="1" dirty="0" err="1">
                <a:solidFill>
                  <a:srgbClr val="0070C0"/>
                </a:solidFill>
              </a:rPr>
              <a:t>реалізацією</a:t>
            </a:r>
            <a:r>
              <a:rPr lang="ru-RU" sz="3200" b="1" dirty="0">
                <a:solidFill>
                  <a:srgbClr val="0070C0"/>
                </a:solidFill>
              </a:rPr>
              <a:t> </a:t>
            </a:r>
            <a:r>
              <a:rPr lang="ru-RU" sz="3200" b="1" dirty="0" err="1">
                <a:solidFill>
                  <a:srgbClr val="0070C0"/>
                </a:solidFill>
              </a:rPr>
              <a:t>власної</a:t>
            </a:r>
            <a:r>
              <a:rPr lang="ru-RU" sz="3200" b="1" dirty="0">
                <a:solidFill>
                  <a:srgbClr val="0070C0"/>
                </a:solidFill>
              </a:rPr>
              <a:t> </a:t>
            </a:r>
            <a:r>
              <a:rPr lang="ru-RU" sz="3200" b="1" dirty="0" err="1">
                <a:solidFill>
                  <a:srgbClr val="0070C0"/>
                </a:solidFill>
              </a:rPr>
              <a:t>сільгосппродукції</a:t>
            </a:r>
            <a:r>
              <a:rPr lang="ru-RU" sz="3200" b="1" dirty="0">
                <a:solidFill>
                  <a:srgbClr val="0070C0"/>
                </a:solidFill>
              </a:rPr>
              <a:t>, </a:t>
            </a:r>
            <a:r>
              <a:rPr lang="ru-RU" sz="3200" b="1" dirty="0" err="1">
                <a:solidFill>
                  <a:srgbClr val="0070C0"/>
                </a:solidFill>
              </a:rPr>
              <a:t>власністю</a:t>
            </a:r>
            <a:r>
              <a:rPr lang="ru-RU" sz="3200" b="1" dirty="0">
                <a:solidFill>
                  <a:srgbClr val="0070C0"/>
                </a:solidFill>
              </a:rPr>
              <a:t> </a:t>
            </a:r>
            <a:r>
              <a:rPr lang="ru-RU" sz="3200" b="1" dirty="0" err="1">
                <a:solidFill>
                  <a:srgbClr val="002060"/>
                </a:solidFill>
              </a:rPr>
              <a:t>або</a:t>
            </a:r>
            <a:r>
              <a:rPr lang="ru-RU" sz="3200" b="1" dirty="0">
                <a:solidFill>
                  <a:srgbClr val="002060"/>
                </a:solidFill>
              </a:rPr>
              <a:t> </a:t>
            </a:r>
            <a:r>
              <a:rPr lang="ru-RU" sz="3200" b="1" dirty="0" err="1">
                <a:solidFill>
                  <a:srgbClr val="0070C0"/>
                </a:solidFill>
              </a:rPr>
              <a:t>користуванням</a:t>
            </a:r>
            <a:r>
              <a:rPr lang="ru-RU" sz="3200" b="1" dirty="0">
                <a:solidFill>
                  <a:srgbClr val="002060"/>
                </a:solidFill>
              </a:rPr>
              <a:t> </a:t>
            </a:r>
            <a:r>
              <a:rPr lang="ru-RU" sz="3200" b="1" dirty="0" err="1">
                <a:solidFill>
                  <a:srgbClr val="002060"/>
                </a:solidFill>
              </a:rPr>
              <a:t>земельними</a:t>
            </a:r>
            <a:r>
              <a:rPr lang="ru-RU" sz="3200" b="1" dirty="0">
                <a:solidFill>
                  <a:srgbClr val="002060"/>
                </a:solidFill>
              </a:rPr>
              <a:t> </a:t>
            </a:r>
            <a:r>
              <a:rPr lang="ru-RU" sz="3200" b="1" dirty="0" err="1">
                <a:solidFill>
                  <a:srgbClr val="002060"/>
                </a:solidFill>
              </a:rPr>
              <a:t>ділянками</a:t>
            </a:r>
            <a:r>
              <a:rPr lang="ru-RU" sz="3200" b="1" dirty="0">
                <a:solidFill>
                  <a:srgbClr val="002060"/>
                </a:solidFill>
              </a:rPr>
              <a:t>, </a:t>
            </a:r>
            <a:r>
              <a:rPr lang="ru-RU" sz="3200" b="1" dirty="0" err="1">
                <a:solidFill>
                  <a:srgbClr val="002060"/>
                </a:solidFill>
              </a:rPr>
              <a:t>що</a:t>
            </a:r>
            <a:r>
              <a:rPr lang="ru-RU" sz="3200" b="1" dirty="0">
                <a:solidFill>
                  <a:srgbClr val="002060"/>
                </a:solidFill>
              </a:rPr>
              <a:t> належать до </a:t>
            </a:r>
            <a:r>
              <a:rPr lang="ru-RU" sz="3200" b="1" dirty="0" err="1">
                <a:solidFill>
                  <a:srgbClr val="002060"/>
                </a:solidFill>
              </a:rPr>
              <a:t>сільгоспугідь</a:t>
            </a:r>
            <a:r>
              <a:rPr lang="ru-RU" sz="3200" b="1" dirty="0">
                <a:solidFill>
                  <a:srgbClr val="002060"/>
                </a:solidFill>
              </a:rPr>
              <a:t>.</a:t>
            </a:r>
            <a:br>
              <a:rPr lang="ru-RU" sz="3200" b="1" dirty="0">
                <a:solidFill>
                  <a:srgbClr val="002060"/>
                </a:solidFill>
              </a:rPr>
            </a:br>
            <a:endParaRPr lang="en-US" sz="3200" b="1" dirty="0">
              <a:solidFill>
                <a:srgbClr val="002060"/>
              </a:solidFill>
            </a:endParaRPr>
          </a:p>
        </p:txBody>
      </p:sp>
      <p:sp>
        <p:nvSpPr>
          <p:cNvPr id="7" name="Стрелка вниз 6"/>
          <p:cNvSpPr/>
          <p:nvPr/>
        </p:nvSpPr>
        <p:spPr>
          <a:xfrm>
            <a:off x="3603514" y="7287736"/>
            <a:ext cx="5169877" cy="1670538"/>
          </a:xfrm>
          <a:prstGeom prst="downArrow">
            <a:avLst/>
          </a:prstGeom>
          <a:solidFill>
            <a:srgbClr val="00B050"/>
          </a:solidFill>
          <a:ln w="12700" cap="flat">
            <a:solidFill>
              <a:srgbClr val="008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099" t="56597" r="18570" b="8820"/>
          <a:stretch/>
        </p:blipFill>
        <p:spPr bwMode="auto">
          <a:xfrm>
            <a:off x="12152672" y="9113759"/>
            <a:ext cx="12173097" cy="372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Прямая со стрелкой 14"/>
          <p:cNvCxnSpPr/>
          <p:nvPr/>
        </p:nvCxnSpPr>
        <p:spPr>
          <a:xfrm flipV="1">
            <a:off x="10462437" y="10561736"/>
            <a:ext cx="9207796" cy="1312899"/>
          </a:xfrm>
          <a:prstGeom prst="straightConnector1">
            <a:avLst/>
          </a:prstGeom>
          <a:noFill/>
          <a:ln w="73025"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8" name="Выноска со стрелкой вниз 17"/>
          <p:cNvSpPr/>
          <p:nvPr/>
        </p:nvSpPr>
        <p:spPr>
          <a:xfrm>
            <a:off x="12152672" y="2697150"/>
            <a:ext cx="11472871" cy="6192203"/>
          </a:xfrm>
          <a:prstGeom prst="downArrowCallout">
            <a:avLst/>
          </a:prstGeom>
          <a:noFill/>
          <a:ln w="127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ru-RU" sz="3200" b="1" u="sng" dirty="0">
                <a:solidFill>
                  <a:srgbClr val="002060"/>
                </a:solidFill>
                <a:latin typeface="Times New Roman" panose="02020603050405020304" pitchFamily="18" charset="0"/>
                <a:ea typeface="Times New Roman" panose="02020603050405020304" pitchFamily="18" charset="0"/>
              </a:rPr>
              <a:t>ППР </a:t>
            </a:r>
            <a:r>
              <a:rPr lang="ru-RU" sz="3200" b="1" u="sng" dirty="0" err="1">
                <a:solidFill>
                  <a:srgbClr val="002060"/>
                </a:solidFill>
                <a:latin typeface="Times New Roman" panose="02020603050405020304" pitchFamily="18" charset="0"/>
                <a:ea typeface="Times New Roman" panose="02020603050405020304" pitchFamily="18" charset="0"/>
              </a:rPr>
              <a:t>Форми</a:t>
            </a:r>
            <a:r>
              <a:rPr lang="ru-RU" sz="3200" b="1" u="sng" dirty="0">
                <a:solidFill>
                  <a:srgbClr val="002060"/>
                </a:solidFill>
                <a:latin typeface="Times New Roman" panose="02020603050405020304" pitchFamily="18" charset="0"/>
                <a:ea typeface="Times New Roman" panose="02020603050405020304" pitchFamily="18" charset="0"/>
              </a:rPr>
              <a:t> "МПЗФ" - для </a:t>
            </a:r>
            <a:r>
              <a:rPr lang="ru-RU" sz="3200" b="1" u="sng" dirty="0" err="1">
                <a:solidFill>
                  <a:srgbClr val="002060"/>
                </a:solidFill>
                <a:latin typeface="Times New Roman" panose="02020603050405020304" pitchFamily="18" charset="0"/>
                <a:ea typeface="Times New Roman" panose="02020603050405020304" pitchFamily="18" charset="0"/>
              </a:rPr>
              <a:t>платників</a:t>
            </a:r>
            <a:r>
              <a:rPr lang="ru-RU" sz="3200" b="1" u="sng" dirty="0">
                <a:solidFill>
                  <a:srgbClr val="002060"/>
                </a:solidFill>
                <a:latin typeface="Times New Roman" panose="02020603050405020304" pitchFamily="18" charset="0"/>
                <a:ea typeface="Times New Roman" panose="02020603050405020304" pitchFamily="18" charset="0"/>
              </a:rPr>
              <a:t> </a:t>
            </a:r>
            <a:r>
              <a:rPr lang="ru-RU" sz="3200" b="1" u="sng" dirty="0" err="1">
                <a:solidFill>
                  <a:srgbClr val="002060"/>
                </a:solidFill>
                <a:latin typeface="Times New Roman" panose="02020603050405020304" pitchFamily="18" charset="0"/>
                <a:ea typeface="Times New Roman" panose="02020603050405020304" pitchFamily="18" charset="0"/>
              </a:rPr>
              <a:t>податків</a:t>
            </a:r>
            <a:r>
              <a:rPr lang="ru-RU" sz="3200" b="1" u="sng" dirty="0">
                <a:solidFill>
                  <a:srgbClr val="002060"/>
                </a:solidFill>
                <a:latin typeface="Times New Roman" panose="02020603050405020304" pitchFamily="18" charset="0"/>
                <a:ea typeface="Times New Roman" panose="02020603050405020304" pitchFamily="18" charset="0"/>
              </a:rPr>
              <a:t> - </a:t>
            </a:r>
            <a:r>
              <a:rPr lang="ru-RU" sz="3200" b="1" u="sng" dirty="0" err="1">
                <a:solidFill>
                  <a:srgbClr val="002060"/>
                </a:solidFill>
                <a:latin typeface="Times New Roman" panose="02020603050405020304" pitchFamily="18" charset="0"/>
                <a:ea typeface="Times New Roman" panose="02020603050405020304" pitchFamily="18" charset="0"/>
              </a:rPr>
              <a:t>фізичних</a:t>
            </a:r>
            <a:r>
              <a:rPr lang="ru-RU" sz="3200" b="1" u="sng" dirty="0">
                <a:solidFill>
                  <a:srgbClr val="002060"/>
                </a:solidFill>
                <a:latin typeface="Times New Roman" panose="02020603050405020304" pitchFamily="18" charset="0"/>
                <a:ea typeface="Times New Roman" panose="02020603050405020304" pitchFamily="18" charset="0"/>
              </a:rPr>
              <a:t> </a:t>
            </a:r>
            <a:r>
              <a:rPr lang="ru-RU" sz="3200" b="1" u="sng" dirty="0" err="1">
                <a:solidFill>
                  <a:srgbClr val="002060"/>
                </a:solidFill>
                <a:latin typeface="Times New Roman" panose="02020603050405020304" pitchFamily="18" charset="0"/>
                <a:ea typeface="Times New Roman" panose="02020603050405020304" pitchFamily="18" charset="0"/>
              </a:rPr>
              <a:t>осіб</a:t>
            </a:r>
            <a:r>
              <a:rPr lang="ru-RU" sz="3200" dirty="0">
                <a:latin typeface="Times New Roman" panose="02020603050405020304" pitchFamily="18" charset="0"/>
                <a:ea typeface="Times New Roman" panose="02020603050405020304" pitchFamily="18" charset="0"/>
              </a:rPr>
              <a:t>, - </a:t>
            </a:r>
            <a:r>
              <a:rPr lang="ru-RU" sz="3200" dirty="0" err="1">
                <a:solidFill>
                  <a:srgbClr val="002060"/>
                </a:solidFill>
                <a:latin typeface="Times New Roman" panose="02020603050405020304" pitchFamily="18" charset="0"/>
                <a:ea typeface="Times New Roman" panose="02020603050405020304" pitchFamily="18" charset="0"/>
              </a:rPr>
              <a:t>власників</a:t>
            </a:r>
            <a:r>
              <a:rPr lang="ru-RU" sz="3200" dirty="0">
                <a:solidFill>
                  <a:srgbClr val="002060"/>
                </a:solidFill>
                <a:latin typeface="Times New Roman" panose="02020603050405020304" pitchFamily="18" charset="0"/>
                <a:ea typeface="Times New Roman" panose="02020603050405020304" pitchFamily="18" charset="0"/>
              </a:rPr>
              <a:t>, </a:t>
            </a:r>
            <a:r>
              <a:rPr lang="ru-RU" sz="3200" dirty="0" err="1">
                <a:solidFill>
                  <a:srgbClr val="002060"/>
                </a:solidFill>
                <a:latin typeface="Times New Roman" panose="02020603050405020304" pitchFamily="18" charset="0"/>
                <a:ea typeface="Times New Roman" panose="02020603050405020304" pitchFamily="18" charset="0"/>
              </a:rPr>
              <a:t>орендарів</a:t>
            </a:r>
            <a:r>
              <a:rPr lang="ru-RU" sz="3200" dirty="0">
                <a:solidFill>
                  <a:srgbClr val="002060"/>
                </a:solidFill>
                <a:latin typeface="Times New Roman" panose="02020603050405020304" pitchFamily="18" charset="0"/>
                <a:ea typeface="Times New Roman" panose="02020603050405020304" pitchFamily="18" charset="0"/>
              </a:rPr>
              <a:t>, </a:t>
            </a:r>
            <a:r>
              <a:rPr lang="ru-RU" sz="3200" dirty="0" err="1">
                <a:solidFill>
                  <a:srgbClr val="002060"/>
                </a:solidFill>
                <a:latin typeface="Times New Roman" panose="02020603050405020304" pitchFamily="18" charset="0"/>
                <a:ea typeface="Times New Roman" panose="02020603050405020304" pitchFamily="18" charset="0"/>
              </a:rPr>
              <a:t>користувачів</a:t>
            </a:r>
            <a:r>
              <a:rPr lang="ru-RU" sz="3200" dirty="0">
                <a:solidFill>
                  <a:srgbClr val="002060"/>
                </a:solidFill>
                <a:latin typeface="Times New Roman" panose="02020603050405020304" pitchFamily="18" charset="0"/>
                <a:ea typeface="Times New Roman" panose="02020603050405020304" pitchFamily="18" charset="0"/>
              </a:rPr>
              <a:t> на </a:t>
            </a:r>
            <a:r>
              <a:rPr lang="ru-RU" sz="3200" dirty="0" err="1">
                <a:solidFill>
                  <a:srgbClr val="002060"/>
                </a:solidFill>
                <a:latin typeface="Times New Roman" panose="02020603050405020304" pitchFamily="18" charset="0"/>
                <a:ea typeface="Times New Roman" panose="02020603050405020304" pitchFamily="18" charset="0"/>
              </a:rPr>
              <a:t>інших</a:t>
            </a:r>
            <a:r>
              <a:rPr lang="ru-RU" sz="3200" dirty="0">
                <a:solidFill>
                  <a:srgbClr val="002060"/>
                </a:solidFill>
                <a:latin typeface="Times New Roman" panose="02020603050405020304" pitchFamily="18" charset="0"/>
                <a:ea typeface="Times New Roman" panose="02020603050405020304" pitchFamily="18" charset="0"/>
              </a:rPr>
              <a:t> </a:t>
            </a:r>
            <a:r>
              <a:rPr lang="ru-RU" sz="3200" dirty="0" err="1">
                <a:solidFill>
                  <a:srgbClr val="002060"/>
                </a:solidFill>
                <a:latin typeface="Times New Roman" panose="02020603050405020304" pitchFamily="18" charset="0"/>
                <a:ea typeface="Times New Roman" panose="02020603050405020304" pitchFamily="18" charset="0"/>
              </a:rPr>
              <a:t>умовах</a:t>
            </a:r>
            <a:r>
              <a:rPr lang="ru-RU" sz="3200" dirty="0">
                <a:solidFill>
                  <a:srgbClr val="002060"/>
                </a:solidFill>
                <a:latin typeface="Times New Roman" panose="02020603050405020304" pitchFamily="18" charset="0"/>
                <a:ea typeface="Times New Roman" panose="02020603050405020304" pitchFamily="18" charset="0"/>
              </a:rPr>
              <a:t> (у тому </a:t>
            </a:r>
            <a:r>
              <a:rPr lang="ru-RU" sz="3200" dirty="0" err="1">
                <a:solidFill>
                  <a:srgbClr val="002060"/>
                </a:solidFill>
                <a:latin typeface="Times New Roman" panose="02020603050405020304" pitchFamily="18" charset="0"/>
                <a:ea typeface="Times New Roman" panose="02020603050405020304" pitchFamily="18" charset="0"/>
              </a:rPr>
              <a:t>числі</a:t>
            </a:r>
            <a:r>
              <a:rPr lang="ru-RU" sz="3200" dirty="0">
                <a:solidFill>
                  <a:srgbClr val="002060"/>
                </a:solidFill>
                <a:latin typeface="Times New Roman" panose="02020603050405020304" pitchFamily="18" charset="0"/>
                <a:ea typeface="Times New Roman" panose="02020603050405020304" pitchFamily="18" charset="0"/>
              </a:rPr>
              <a:t> на </a:t>
            </a:r>
            <a:r>
              <a:rPr lang="ru-RU" sz="3200" dirty="0" err="1">
                <a:solidFill>
                  <a:srgbClr val="002060"/>
                </a:solidFill>
                <a:latin typeface="Times New Roman" panose="02020603050405020304" pitchFamily="18" charset="0"/>
                <a:ea typeface="Times New Roman" panose="02020603050405020304" pitchFamily="18" charset="0"/>
              </a:rPr>
              <a:t>умовах</a:t>
            </a:r>
            <a:r>
              <a:rPr lang="ru-RU" sz="3200" dirty="0">
                <a:solidFill>
                  <a:srgbClr val="002060"/>
                </a:solidFill>
                <a:latin typeface="Times New Roman" panose="02020603050405020304" pitchFamily="18" charset="0"/>
                <a:ea typeface="Times New Roman" panose="02020603050405020304" pitchFamily="18" charset="0"/>
              </a:rPr>
              <a:t> </a:t>
            </a:r>
            <a:r>
              <a:rPr lang="ru-RU" sz="3200" dirty="0" err="1">
                <a:solidFill>
                  <a:srgbClr val="002060"/>
                </a:solidFill>
                <a:latin typeface="Times New Roman" panose="02020603050405020304" pitchFamily="18" charset="0"/>
                <a:ea typeface="Times New Roman" panose="02020603050405020304" pitchFamily="18" charset="0"/>
              </a:rPr>
              <a:t>емфітевзису</a:t>
            </a:r>
            <a:r>
              <a:rPr lang="ru-RU" sz="3200" dirty="0">
                <a:solidFill>
                  <a:srgbClr val="002060"/>
                </a:solidFill>
                <a:latin typeface="Times New Roman" panose="02020603050405020304" pitchFamily="18" charset="0"/>
                <a:ea typeface="Times New Roman" panose="02020603050405020304" pitchFamily="18" charset="0"/>
              </a:rPr>
              <a:t>) </a:t>
            </a:r>
            <a:r>
              <a:rPr lang="ru-RU" sz="3200" dirty="0" err="1">
                <a:solidFill>
                  <a:srgbClr val="002060"/>
                </a:solidFill>
                <a:latin typeface="Times New Roman" panose="02020603050405020304" pitchFamily="18" charset="0"/>
                <a:ea typeface="Times New Roman" panose="02020603050405020304" pitchFamily="18" charset="0"/>
              </a:rPr>
              <a:t>земельних</a:t>
            </a:r>
            <a:r>
              <a:rPr lang="ru-RU" sz="3200" dirty="0">
                <a:solidFill>
                  <a:srgbClr val="002060"/>
                </a:solidFill>
                <a:latin typeface="Times New Roman" panose="02020603050405020304" pitchFamily="18" charset="0"/>
                <a:ea typeface="Times New Roman" panose="02020603050405020304" pitchFamily="18" charset="0"/>
              </a:rPr>
              <a:t> </a:t>
            </a:r>
            <a:r>
              <a:rPr lang="ru-RU" sz="3200" dirty="0" err="1">
                <a:solidFill>
                  <a:srgbClr val="002060"/>
                </a:solidFill>
                <a:latin typeface="Times New Roman" panose="02020603050405020304" pitchFamily="18" charset="0"/>
                <a:ea typeface="Times New Roman" panose="02020603050405020304" pitchFamily="18" charset="0"/>
              </a:rPr>
              <a:t>ділянок</a:t>
            </a:r>
            <a:r>
              <a:rPr lang="ru-RU" sz="3200" dirty="0">
                <a:solidFill>
                  <a:srgbClr val="002060"/>
                </a:solidFill>
                <a:latin typeface="Times New Roman" panose="02020603050405020304" pitchFamily="18" charset="0"/>
                <a:ea typeface="Times New Roman" panose="02020603050405020304" pitchFamily="18" charset="0"/>
              </a:rPr>
              <a:t>, </a:t>
            </a:r>
            <a:r>
              <a:rPr lang="ru-RU" sz="3200" dirty="0" err="1">
                <a:solidFill>
                  <a:srgbClr val="002060"/>
                </a:solidFill>
                <a:latin typeface="Times New Roman" panose="02020603050405020304" pitchFamily="18" charset="0"/>
                <a:ea typeface="Times New Roman" panose="02020603050405020304" pitchFamily="18" charset="0"/>
              </a:rPr>
              <a:t>віднесених</a:t>
            </a:r>
            <a:r>
              <a:rPr lang="ru-RU" sz="3200" dirty="0">
                <a:solidFill>
                  <a:srgbClr val="002060"/>
                </a:solidFill>
                <a:latin typeface="Times New Roman" panose="02020603050405020304" pitchFamily="18" charset="0"/>
                <a:ea typeface="Times New Roman" panose="02020603050405020304" pitchFamily="18" charset="0"/>
              </a:rPr>
              <a:t> до </a:t>
            </a:r>
            <a:r>
              <a:rPr lang="ru-RU" sz="3200" dirty="0" err="1">
                <a:solidFill>
                  <a:srgbClr val="002060"/>
                </a:solidFill>
                <a:latin typeface="Times New Roman" panose="02020603050405020304" pitchFamily="18" charset="0"/>
                <a:ea typeface="Times New Roman" panose="02020603050405020304" pitchFamily="18" charset="0"/>
              </a:rPr>
              <a:t>сільськогосподарських</a:t>
            </a:r>
            <a:r>
              <a:rPr lang="ru-RU" sz="3200" dirty="0">
                <a:solidFill>
                  <a:srgbClr val="002060"/>
                </a:solidFill>
                <a:latin typeface="Times New Roman" panose="02020603050405020304" pitchFamily="18" charset="0"/>
                <a:ea typeface="Times New Roman" panose="02020603050405020304" pitchFamily="18" charset="0"/>
              </a:rPr>
              <a:t> </a:t>
            </a:r>
            <a:r>
              <a:rPr lang="ru-RU" sz="3200" dirty="0" err="1">
                <a:solidFill>
                  <a:srgbClr val="002060"/>
                </a:solidFill>
                <a:latin typeface="Times New Roman" panose="02020603050405020304" pitchFamily="18" charset="0"/>
                <a:ea typeface="Times New Roman" panose="02020603050405020304" pitchFamily="18" charset="0"/>
              </a:rPr>
              <a:t>угідь</a:t>
            </a:r>
            <a:r>
              <a:rPr lang="ru-RU" sz="3200" dirty="0">
                <a:solidFill>
                  <a:srgbClr val="002060"/>
                </a:solidFill>
                <a:latin typeface="Times New Roman" panose="02020603050405020304" pitchFamily="18" charset="0"/>
                <a:ea typeface="Times New Roman" panose="02020603050405020304" pitchFamily="18" charset="0"/>
              </a:rPr>
              <a:t>, </a:t>
            </a:r>
            <a:r>
              <a:rPr lang="ru-RU" sz="3200" b="1" u="sng" dirty="0">
                <a:solidFill>
                  <a:srgbClr val="002060"/>
                </a:solidFill>
                <a:latin typeface="Times New Roman" panose="02020603050405020304" pitchFamily="18" charset="0"/>
                <a:ea typeface="Times New Roman" panose="02020603050405020304" pitchFamily="18" charset="0"/>
              </a:rPr>
              <a:t>не </a:t>
            </a:r>
            <a:r>
              <a:rPr lang="ru-RU" sz="3200" b="1" u="sng" dirty="0" err="1">
                <a:solidFill>
                  <a:srgbClr val="002060"/>
                </a:solidFill>
                <a:latin typeface="Times New Roman" panose="02020603050405020304" pitchFamily="18" charset="0"/>
                <a:ea typeface="Times New Roman" panose="02020603050405020304" pitchFamily="18" charset="0"/>
              </a:rPr>
              <a:t>переданих</a:t>
            </a:r>
            <a:r>
              <a:rPr lang="ru-RU" sz="3200" b="1" u="sng" dirty="0">
                <a:solidFill>
                  <a:srgbClr val="002060"/>
                </a:solidFill>
                <a:latin typeface="Times New Roman" panose="02020603050405020304" pitchFamily="18" charset="0"/>
                <a:ea typeface="Times New Roman" panose="02020603050405020304" pitchFamily="18" charset="0"/>
              </a:rPr>
              <a:t> такими особами в </a:t>
            </a:r>
            <a:r>
              <a:rPr lang="ru-RU" sz="3200" b="1" u="sng" dirty="0" err="1">
                <a:solidFill>
                  <a:srgbClr val="002060"/>
                </a:solidFill>
                <a:latin typeface="Times New Roman" panose="02020603050405020304" pitchFamily="18" charset="0"/>
                <a:ea typeface="Times New Roman" panose="02020603050405020304" pitchFamily="18" charset="0"/>
              </a:rPr>
              <a:t>оренду</a:t>
            </a:r>
            <a:r>
              <a:rPr lang="ru-RU" sz="3200" b="1" u="sng" dirty="0">
                <a:solidFill>
                  <a:srgbClr val="002060"/>
                </a:solidFill>
                <a:latin typeface="Times New Roman" panose="02020603050405020304" pitchFamily="18" charset="0"/>
                <a:ea typeface="Times New Roman" panose="02020603050405020304" pitchFamily="18" charset="0"/>
              </a:rPr>
              <a:t> </a:t>
            </a:r>
            <a:r>
              <a:rPr lang="ru-RU" sz="3200" dirty="0">
                <a:solidFill>
                  <a:srgbClr val="002060"/>
                </a:solidFill>
                <a:latin typeface="Times New Roman" panose="02020603050405020304" pitchFamily="18" charset="0"/>
                <a:ea typeface="Times New Roman" panose="02020603050405020304" pitchFamily="18" charset="0"/>
              </a:rPr>
              <a:t>(</a:t>
            </a:r>
            <a:r>
              <a:rPr lang="ru-RU" sz="3200" dirty="0" err="1">
                <a:solidFill>
                  <a:srgbClr val="002060"/>
                </a:solidFill>
                <a:latin typeface="Times New Roman" panose="02020603050405020304" pitchFamily="18" charset="0"/>
                <a:ea typeface="Times New Roman" panose="02020603050405020304" pitchFamily="18" charset="0"/>
              </a:rPr>
              <a:t>суборенду</a:t>
            </a:r>
            <a:r>
              <a:rPr lang="ru-RU" sz="3200" dirty="0">
                <a:solidFill>
                  <a:srgbClr val="002060"/>
                </a:solidFill>
                <a:latin typeface="Times New Roman" panose="02020603050405020304" pitchFamily="18" charset="0"/>
                <a:ea typeface="Times New Roman" panose="02020603050405020304" pitchFamily="18" charset="0"/>
              </a:rPr>
              <a:t>), </a:t>
            </a:r>
            <a:r>
              <a:rPr lang="ru-RU" sz="3200" dirty="0" err="1">
                <a:solidFill>
                  <a:srgbClr val="002060"/>
                </a:solidFill>
                <a:latin typeface="Times New Roman" panose="02020603050405020304" pitchFamily="18" charset="0"/>
                <a:ea typeface="Times New Roman" panose="02020603050405020304" pitchFamily="18" charset="0"/>
              </a:rPr>
              <a:t>емфітевзис</a:t>
            </a:r>
            <a:r>
              <a:rPr lang="ru-RU" sz="3200" dirty="0">
                <a:solidFill>
                  <a:srgbClr val="002060"/>
                </a:solidFill>
                <a:latin typeface="Times New Roman" panose="02020603050405020304" pitchFamily="18" charset="0"/>
                <a:ea typeface="Times New Roman" panose="02020603050405020304" pitchFamily="18" charset="0"/>
              </a:rPr>
              <a:t> </a:t>
            </a:r>
            <a:r>
              <a:rPr lang="ru-RU" sz="3200" dirty="0" err="1">
                <a:solidFill>
                  <a:srgbClr val="002060"/>
                </a:solidFill>
                <a:latin typeface="Times New Roman" panose="02020603050405020304" pitchFamily="18" charset="0"/>
                <a:ea typeface="Times New Roman" panose="02020603050405020304" pitchFamily="18" charset="0"/>
              </a:rPr>
              <a:t>або</a:t>
            </a:r>
            <a:r>
              <a:rPr lang="ru-RU" sz="3200" dirty="0">
                <a:solidFill>
                  <a:srgbClr val="002060"/>
                </a:solidFill>
                <a:latin typeface="Times New Roman" panose="02020603050405020304" pitchFamily="18" charset="0"/>
                <a:ea typeface="Times New Roman" panose="02020603050405020304" pitchFamily="18" charset="0"/>
              </a:rPr>
              <a:t> </a:t>
            </a:r>
            <a:r>
              <a:rPr lang="ru-RU" sz="3200" dirty="0" err="1">
                <a:solidFill>
                  <a:srgbClr val="002060"/>
                </a:solidFill>
                <a:latin typeface="Times New Roman" panose="02020603050405020304" pitchFamily="18" charset="0"/>
                <a:ea typeface="Times New Roman" panose="02020603050405020304" pitchFamily="18" charset="0"/>
              </a:rPr>
              <a:t>інше</a:t>
            </a:r>
            <a:r>
              <a:rPr lang="ru-RU" sz="3200" dirty="0">
                <a:solidFill>
                  <a:srgbClr val="002060"/>
                </a:solidFill>
                <a:latin typeface="Times New Roman" panose="02020603050405020304" pitchFamily="18" charset="0"/>
                <a:ea typeface="Times New Roman" panose="02020603050405020304" pitchFamily="18" charset="0"/>
              </a:rPr>
              <a:t> </a:t>
            </a:r>
            <a:r>
              <a:rPr lang="ru-RU" sz="3200" dirty="0" err="1">
                <a:solidFill>
                  <a:srgbClr val="002060"/>
                </a:solidFill>
                <a:latin typeface="Times New Roman" panose="02020603050405020304" pitchFamily="18" charset="0"/>
                <a:ea typeface="Times New Roman" panose="02020603050405020304" pitchFamily="18" charset="0"/>
              </a:rPr>
              <a:t>користування</a:t>
            </a:r>
            <a:r>
              <a:rPr lang="ru-RU" sz="3200" dirty="0">
                <a:solidFill>
                  <a:srgbClr val="002060"/>
                </a:solidFill>
                <a:latin typeface="Times New Roman" panose="02020603050405020304" pitchFamily="18" charset="0"/>
                <a:ea typeface="Times New Roman" panose="02020603050405020304" pitchFamily="18" charset="0"/>
              </a:rPr>
              <a:t> на </a:t>
            </a:r>
            <a:r>
              <a:rPr lang="ru-RU" sz="3200" dirty="0" err="1">
                <a:solidFill>
                  <a:srgbClr val="002060"/>
                </a:solidFill>
                <a:latin typeface="Times New Roman" panose="02020603050405020304" pitchFamily="18" charset="0"/>
                <a:ea typeface="Times New Roman" panose="02020603050405020304" pitchFamily="18" charset="0"/>
              </a:rPr>
              <a:t>підставі</a:t>
            </a:r>
            <a:r>
              <a:rPr lang="ru-RU" sz="3200" dirty="0">
                <a:solidFill>
                  <a:srgbClr val="002060"/>
                </a:solidFill>
                <a:latin typeface="Times New Roman" panose="02020603050405020304" pitchFamily="18" charset="0"/>
                <a:ea typeface="Times New Roman" panose="02020603050405020304" pitchFamily="18" charset="0"/>
              </a:rPr>
              <a:t> </a:t>
            </a:r>
            <a:r>
              <a:rPr lang="ru-RU" sz="3200" dirty="0" err="1">
                <a:solidFill>
                  <a:srgbClr val="002060"/>
                </a:solidFill>
                <a:latin typeface="Times New Roman" panose="02020603050405020304" pitchFamily="18" charset="0"/>
                <a:ea typeface="Times New Roman" panose="02020603050405020304" pitchFamily="18" charset="0"/>
              </a:rPr>
              <a:t>договорів</a:t>
            </a:r>
            <a:r>
              <a:rPr lang="ru-RU" sz="3200" dirty="0">
                <a:solidFill>
                  <a:srgbClr val="002060"/>
                </a:solidFill>
                <a:latin typeface="Times New Roman" panose="02020603050405020304" pitchFamily="18" charset="0"/>
                <a:ea typeface="Times New Roman" panose="02020603050405020304" pitchFamily="18" charset="0"/>
              </a:rPr>
              <a:t>, </a:t>
            </a:r>
            <a:r>
              <a:rPr lang="ru-RU" sz="3200" dirty="0" err="1">
                <a:solidFill>
                  <a:srgbClr val="002060"/>
                </a:solidFill>
                <a:latin typeface="Times New Roman" panose="02020603050405020304" pitchFamily="18" charset="0"/>
                <a:ea typeface="Times New Roman" panose="02020603050405020304" pitchFamily="18" charset="0"/>
              </a:rPr>
              <a:t>укладених</a:t>
            </a:r>
            <a:r>
              <a:rPr lang="ru-RU" sz="3200" dirty="0">
                <a:solidFill>
                  <a:srgbClr val="002060"/>
                </a:solidFill>
                <a:latin typeface="Times New Roman" panose="02020603050405020304" pitchFamily="18" charset="0"/>
                <a:ea typeface="Times New Roman" panose="02020603050405020304" pitchFamily="18" charset="0"/>
              </a:rPr>
              <a:t> та </a:t>
            </a:r>
            <a:r>
              <a:rPr lang="ru-RU" sz="3200" dirty="0" err="1">
                <a:solidFill>
                  <a:srgbClr val="002060"/>
                </a:solidFill>
                <a:latin typeface="Times New Roman" panose="02020603050405020304" pitchFamily="18" charset="0"/>
                <a:ea typeface="Times New Roman" panose="02020603050405020304" pitchFamily="18" charset="0"/>
              </a:rPr>
              <a:t>зареєстрованих</a:t>
            </a:r>
            <a:r>
              <a:rPr lang="ru-RU" sz="3200" dirty="0">
                <a:solidFill>
                  <a:srgbClr val="002060"/>
                </a:solidFill>
                <a:latin typeface="Times New Roman" panose="02020603050405020304" pitchFamily="18" charset="0"/>
                <a:ea typeface="Times New Roman" panose="02020603050405020304" pitchFamily="18" charset="0"/>
              </a:rPr>
              <a:t> </a:t>
            </a:r>
            <a:r>
              <a:rPr lang="ru-RU" sz="3200" dirty="0" err="1">
                <a:solidFill>
                  <a:srgbClr val="002060"/>
                </a:solidFill>
                <a:latin typeface="Times New Roman" panose="02020603050405020304" pitchFamily="18" charset="0"/>
                <a:ea typeface="Times New Roman" panose="02020603050405020304" pitchFamily="18" charset="0"/>
              </a:rPr>
              <a:t>відповідно</a:t>
            </a:r>
            <a:r>
              <a:rPr lang="ru-RU" sz="3200" dirty="0">
                <a:solidFill>
                  <a:srgbClr val="002060"/>
                </a:solidFill>
                <a:latin typeface="Times New Roman" panose="02020603050405020304" pitchFamily="18" charset="0"/>
                <a:ea typeface="Times New Roman" panose="02020603050405020304" pitchFamily="18" charset="0"/>
              </a:rPr>
              <a:t> до </a:t>
            </a:r>
            <a:r>
              <a:rPr lang="ru-RU" sz="3200" dirty="0" err="1">
                <a:solidFill>
                  <a:srgbClr val="002060"/>
                </a:solidFill>
                <a:latin typeface="Times New Roman" panose="02020603050405020304" pitchFamily="18" charset="0"/>
                <a:ea typeface="Times New Roman" panose="02020603050405020304" pitchFamily="18" charset="0"/>
              </a:rPr>
              <a:t>законодавства</a:t>
            </a:r>
            <a:r>
              <a:rPr lang="ru-RU" sz="3200" dirty="0">
                <a:solidFill>
                  <a:srgbClr val="002060"/>
                </a:solidFill>
                <a:latin typeface="Times New Roman" panose="02020603050405020304" pitchFamily="18" charset="0"/>
                <a:ea typeface="Times New Roman" panose="02020603050405020304" pitchFamily="18" charset="0"/>
              </a:rPr>
              <a:t> (</a:t>
            </a:r>
            <a:r>
              <a:rPr lang="ru-RU" sz="3200" dirty="0" err="1">
                <a:solidFill>
                  <a:srgbClr val="002060"/>
                </a:solidFill>
                <a:latin typeface="Times New Roman" panose="02020603050405020304" pitchFamily="18" charset="0"/>
                <a:ea typeface="Times New Roman" panose="02020603050405020304" pitchFamily="18" charset="0"/>
              </a:rPr>
              <a:t>додаток</a:t>
            </a:r>
            <a:r>
              <a:rPr lang="ru-RU" sz="3200" dirty="0">
                <a:solidFill>
                  <a:srgbClr val="002060"/>
                </a:solidFill>
                <a:latin typeface="Times New Roman" panose="02020603050405020304" pitchFamily="18" charset="0"/>
                <a:ea typeface="Times New Roman" panose="02020603050405020304" pitchFamily="18" charset="0"/>
              </a:rPr>
              <a:t> 31).</a:t>
            </a:r>
            <a:endParaRPr lang="en-US" sz="3200" dirty="0">
              <a:solidFill>
                <a:srgbClr val="002060"/>
              </a:solidFill>
              <a:latin typeface="Times New Roman" panose="02020603050405020304" pitchFamily="18" charset="0"/>
              <a:ea typeface="Times New Roman" panose="02020603050405020304" pitchFamily="18" charset="0"/>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9" name="Овал 18"/>
          <p:cNvSpPr/>
          <p:nvPr/>
        </p:nvSpPr>
        <p:spPr>
          <a:xfrm>
            <a:off x="19107913" y="9294265"/>
            <a:ext cx="4572000" cy="3359889"/>
          </a:xfrm>
          <a:prstGeom prst="ellipse">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Прямоугольник 2"/>
          <p:cNvSpPr/>
          <p:nvPr/>
        </p:nvSpPr>
        <p:spPr>
          <a:xfrm>
            <a:off x="13268291" y="7919465"/>
            <a:ext cx="9241632" cy="1077218"/>
          </a:xfrm>
          <a:prstGeom prst="rect">
            <a:avLst/>
          </a:prstGeom>
        </p:spPr>
        <p:txBody>
          <a:bodyPr wrap="none">
            <a:spAutoFit/>
          </a:bodyPr>
          <a:lstStyle/>
          <a:p>
            <a:r>
              <a:rPr lang="ru-RU" sz="3200" b="1" dirty="0">
                <a:solidFill>
                  <a:srgbClr val="0070C0"/>
                </a:solidFill>
                <a:latin typeface="Times New Roman" panose="02020603050405020304" pitchFamily="18" charset="0"/>
                <a:ea typeface="Times New Roman" panose="02020603050405020304" pitchFamily="18" charset="0"/>
              </a:rPr>
              <a:t>Вам </a:t>
            </a:r>
            <a:r>
              <a:rPr lang="ru-RU" sz="3200" b="1" dirty="0" err="1">
                <a:solidFill>
                  <a:srgbClr val="0070C0"/>
                </a:solidFill>
                <a:latin typeface="Times New Roman" panose="02020603050405020304" pitchFamily="18" charset="0"/>
                <a:ea typeface="Times New Roman" panose="02020603050405020304" pitchFamily="18" charset="0"/>
              </a:rPr>
              <a:t>визначено</a:t>
            </a:r>
            <a:r>
              <a:rPr lang="ru-RU" sz="3200" b="1" dirty="0">
                <a:solidFill>
                  <a:srgbClr val="0070C0"/>
                </a:solidFill>
                <a:latin typeface="Times New Roman" panose="02020603050405020304" pitchFamily="18" charset="0"/>
                <a:ea typeface="Times New Roman" panose="02020603050405020304" pitchFamily="18" charset="0"/>
              </a:rPr>
              <a:t> суму </a:t>
            </a:r>
            <a:r>
              <a:rPr lang="ru-RU" sz="3200" b="1" dirty="0" err="1">
                <a:solidFill>
                  <a:srgbClr val="0070C0"/>
                </a:solidFill>
                <a:latin typeface="Times New Roman" panose="02020603050405020304" pitchFamily="18" charset="0"/>
                <a:ea typeface="Times New Roman" panose="02020603050405020304" pitchFamily="18" charset="0"/>
              </a:rPr>
              <a:t>податкового</a:t>
            </a:r>
            <a:r>
              <a:rPr lang="ru-RU" sz="3200" b="1" dirty="0">
                <a:solidFill>
                  <a:srgbClr val="0070C0"/>
                </a:solidFill>
                <a:latin typeface="Times New Roman" panose="02020603050405020304" pitchFamily="18" charset="0"/>
                <a:ea typeface="Times New Roman" panose="02020603050405020304" pitchFamily="18" charset="0"/>
              </a:rPr>
              <a:t> </a:t>
            </a:r>
            <a:r>
              <a:rPr lang="ru-RU" sz="3200" b="1" dirty="0" err="1">
                <a:solidFill>
                  <a:srgbClr val="0070C0"/>
                </a:solidFill>
                <a:latin typeface="Times New Roman" panose="02020603050405020304" pitchFamily="18" charset="0"/>
                <a:ea typeface="Times New Roman" panose="02020603050405020304" pitchFamily="18" charset="0"/>
              </a:rPr>
              <a:t>зобов'язання</a:t>
            </a:r>
            <a:r>
              <a:rPr lang="ru-RU" sz="3200" b="1" dirty="0">
                <a:solidFill>
                  <a:srgbClr val="0070C0"/>
                </a:solidFill>
                <a:latin typeface="Times New Roman" panose="02020603050405020304" pitchFamily="18" charset="0"/>
                <a:ea typeface="Times New Roman" panose="02020603050405020304" pitchFamily="18" charset="0"/>
              </a:rPr>
              <a:t> з </a:t>
            </a:r>
            <a:endParaRPr lang="ru-RU" sz="3200" b="1" dirty="0" smtClean="0">
              <a:solidFill>
                <a:srgbClr val="0070C0"/>
              </a:solidFill>
              <a:latin typeface="Times New Roman" panose="02020603050405020304" pitchFamily="18" charset="0"/>
              <a:ea typeface="Times New Roman" panose="02020603050405020304" pitchFamily="18" charset="0"/>
            </a:endParaRPr>
          </a:p>
          <a:p>
            <a:r>
              <a:rPr lang="ru-RU" sz="3200" b="1" dirty="0" err="1" smtClean="0">
                <a:solidFill>
                  <a:srgbClr val="0070C0"/>
                </a:solidFill>
                <a:latin typeface="Times New Roman" panose="02020603050405020304" pitchFamily="18" charset="0"/>
                <a:ea typeface="Times New Roman" panose="02020603050405020304" pitchFamily="18" charset="0"/>
              </a:rPr>
              <a:t>податку</a:t>
            </a:r>
            <a:r>
              <a:rPr lang="ru-RU" sz="3200" b="1" dirty="0" smtClean="0">
                <a:solidFill>
                  <a:srgbClr val="0070C0"/>
                </a:solidFill>
                <a:latin typeface="Times New Roman" panose="02020603050405020304" pitchFamily="18" charset="0"/>
                <a:ea typeface="Times New Roman" panose="02020603050405020304" pitchFamily="18" charset="0"/>
              </a:rPr>
              <a:t> </a:t>
            </a:r>
            <a:r>
              <a:rPr lang="ru-RU" sz="3200" b="1" dirty="0">
                <a:solidFill>
                  <a:srgbClr val="0070C0"/>
                </a:solidFill>
                <a:latin typeface="Times New Roman" panose="02020603050405020304" pitchFamily="18" charset="0"/>
                <a:ea typeface="Times New Roman" panose="02020603050405020304" pitchFamily="18" charset="0"/>
              </a:rPr>
              <a:t>на доходи </a:t>
            </a:r>
            <a:r>
              <a:rPr lang="ru-RU" sz="3200" b="1" dirty="0" err="1">
                <a:solidFill>
                  <a:srgbClr val="0070C0"/>
                </a:solidFill>
                <a:latin typeface="Times New Roman" panose="02020603050405020304" pitchFamily="18" charset="0"/>
                <a:ea typeface="Times New Roman" panose="02020603050405020304" pitchFamily="18" charset="0"/>
              </a:rPr>
              <a:t>фізичних</a:t>
            </a:r>
            <a:r>
              <a:rPr lang="ru-RU" sz="3200" b="1" dirty="0">
                <a:solidFill>
                  <a:srgbClr val="0070C0"/>
                </a:solidFill>
                <a:latin typeface="Times New Roman" panose="02020603050405020304" pitchFamily="18" charset="0"/>
                <a:ea typeface="Times New Roman" panose="02020603050405020304" pitchFamily="18" charset="0"/>
              </a:rPr>
              <a:t> </a:t>
            </a:r>
            <a:r>
              <a:rPr lang="ru-RU" sz="3200" b="1" dirty="0" err="1">
                <a:solidFill>
                  <a:srgbClr val="0070C0"/>
                </a:solidFill>
                <a:latin typeface="Times New Roman" panose="02020603050405020304" pitchFamily="18" charset="0"/>
                <a:ea typeface="Times New Roman" panose="02020603050405020304" pitchFamily="18" charset="0"/>
              </a:rPr>
              <a:t>осіб</a:t>
            </a:r>
            <a:endParaRPr lang="en-US" sz="3200" b="1" dirty="0">
              <a:solidFill>
                <a:srgbClr val="0070C0"/>
              </a:solidFill>
            </a:endParaRPr>
          </a:p>
        </p:txBody>
      </p:sp>
    </p:spTree>
    <p:extLst>
      <p:ext uri="{BB962C8B-B14F-4D97-AF65-F5344CB8AC3E}">
        <p14:creationId xmlns:p14="http://schemas.microsoft.com/office/powerpoint/2010/main" val="219991445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17" t="23611" r="12519" b="7986"/>
          <a:stretch/>
        </p:blipFill>
        <p:spPr bwMode="auto">
          <a:xfrm>
            <a:off x="10693400" y="1176510"/>
            <a:ext cx="12623800" cy="695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Заголовок 2"/>
          <p:cNvSpPr>
            <a:spLocks noGrp="1"/>
          </p:cNvSpPr>
          <p:nvPr>
            <p:ph type="title"/>
          </p:nvPr>
        </p:nvSpPr>
        <p:spPr>
          <a:xfrm>
            <a:off x="1155700" y="2321927"/>
            <a:ext cx="9779000" cy="5882273"/>
          </a:xfrm>
        </p:spPr>
        <p:txBody>
          <a:bodyPr>
            <a:noAutofit/>
          </a:bodyPr>
          <a:lstStyle/>
          <a:p>
            <a:pPr marL="571500" indent="-571500">
              <a:buFont typeface="Wingdings" panose="05000000000000000000" pitchFamily="2" charset="2"/>
              <a:buChar char="q"/>
            </a:pPr>
            <a:r>
              <a:rPr lang="ru-RU" sz="4400" dirty="0" err="1"/>
              <a:t>Ті</a:t>
            </a:r>
            <a:r>
              <a:rPr lang="ru-RU" sz="4400" dirty="0"/>
              <a:t>, </a:t>
            </a:r>
            <a:r>
              <a:rPr lang="ru-RU" sz="4400" dirty="0" err="1"/>
              <a:t>хто</a:t>
            </a:r>
            <a:r>
              <a:rPr lang="ru-RU" sz="4400" dirty="0"/>
              <a:t> </a:t>
            </a:r>
            <a:r>
              <a:rPr lang="ru-RU" sz="4400" dirty="0" err="1"/>
              <a:t>отримав</a:t>
            </a:r>
            <a:r>
              <a:rPr lang="ru-RU" sz="4400" dirty="0"/>
              <a:t> ППР </a:t>
            </a:r>
            <a:r>
              <a:rPr lang="ru-RU" sz="4400" dirty="0" err="1"/>
              <a:t>від</a:t>
            </a:r>
            <a:r>
              <a:rPr lang="ru-RU" sz="4400" dirty="0"/>
              <a:t> </a:t>
            </a:r>
            <a:r>
              <a:rPr lang="ru-RU" sz="4400" dirty="0" err="1" smtClean="0"/>
              <a:t>податкових</a:t>
            </a:r>
            <a:r>
              <a:rPr lang="ru-RU" sz="4400" dirty="0" smtClean="0"/>
              <a:t> орган</a:t>
            </a:r>
            <a:r>
              <a:rPr lang="uk-UA" sz="4400" dirty="0" smtClean="0"/>
              <a:t>і</a:t>
            </a:r>
            <a:r>
              <a:rPr lang="ru-RU" sz="4400" dirty="0" smtClean="0"/>
              <a:t>в, </a:t>
            </a:r>
            <a:r>
              <a:rPr lang="ru-RU" sz="4400" dirty="0" err="1" smtClean="0"/>
              <a:t>має</a:t>
            </a:r>
            <a:r>
              <a:rPr lang="ru-RU" sz="4400" dirty="0" smtClean="0"/>
              <a:t> </a:t>
            </a:r>
            <a:r>
              <a:rPr lang="ru-RU" sz="4400" dirty="0" err="1"/>
              <a:t>сплатити</a:t>
            </a:r>
            <a:r>
              <a:rPr lang="ru-RU" sz="4400" dirty="0"/>
              <a:t> </a:t>
            </a:r>
            <a:r>
              <a:rPr lang="ru-RU" sz="4400" dirty="0" err="1"/>
              <a:t>визначену</a:t>
            </a:r>
            <a:r>
              <a:rPr lang="ru-RU" sz="4400" dirty="0"/>
              <a:t> суму МПЗ </a:t>
            </a:r>
            <a:r>
              <a:rPr lang="ru-RU" sz="4400" u="sng" dirty="0" err="1">
                <a:solidFill>
                  <a:srgbClr val="0070C0"/>
                </a:solidFill>
              </a:rPr>
              <a:t>протягом</a:t>
            </a:r>
            <a:r>
              <a:rPr lang="ru-RU" sz="4400" u="sng" dirty="0">
                <a:solidFill>
                  <a:srgbClr val="0070C0"/>
                </a:solidFill>
              </a:rPr>
              <a:t> 60 </a:t>
            </a:r>
            <a:r>
              <a:rPr lang="ru-RU" sz="4400" u="sng" dirty="0" err="1">
                <a:solidFill>
                  <a:srgbClr val="0070C0"/>
                </a:solidFill>
              </a:rPr>
              <a:t>днів</a:t>
            </a:r>
            <a:r>
              <a:rPr lang="ru-RU" sz="4400" u="sng" dirty="0">
                <a:solidFill>
                  <a:srgbClr val="0070C0"/>
                </a:solidFill>
              </a:rPr>
              <a:t> </a:t>
            </a:r>
            <a:r>
              <a:rPr lang="ru-RU" sz="4400" dirty="0" err="1"/>
              <a:t>із</a:t>
            </a:r>
            <a:r>
              <a:rPr lang="ru-RU" sz="4400" dirty="0"/>
              <a:t> дня </a:t>
            </a:r>
            <a:r>
              <a:rPr lang="ru-RU" sz="4400" dirty="0" err="1"/>
              <a:t>вручення</a:t>
            </a:r>
            <a:r>
              <a:rPr lang="ru-RU" sz="4400" dirty="0" smtClean="0"/>
              <a:t>.</a:t>
            </a:r>
            <a:br>
              <a:rPr lang="ru-RU" sz="4400" dirty="0" smtClean="0"/>
            </a:br>
            <a:r>
              <a:rPr lang="ru-RU" sz="4400" dirty="0"/>
              <a:t/>
            </a:r>
            <a:br>
              <a:rPr lang="ru-RU" sz="4400" dirty="0"/>
            </a:br>
            <a:r>
              <a:rPr lang="ru-RU" sz="4400" dirty="0" smtClean="0"/>
              <a:t> </a:t>
            </a:r>
            <a:r>
              <a:rPr lang="ru-RU" sz="4400" dirty="0" err="1"/>
              <a:t>Хто</a:t>
            </a:r>
            <a:r>
              <a:rPr lang="ru-RU" sz="4400" dirty="0"/>
              <a:t> не </a:t>
            </a:r>
            <a:r>
              <a:rPr lang="ru-RU" sz="4400" dirty="0" err="1"/>
              <a:t>згоден</a:t>
            </a:r>
            <a:r>
              <a:rPr lang="ru-RU" sz="4400" dirty="0"/>
              <a:t> </a:t>
            </a:r>
            <a:r>
              <a:rPr lang="ru-RU" sz="4400" dirty="0" err="1"/>
              <a:t>із</a:t>
            </a:r>
            <a:r>
              <a:rPr lang="ru-RU" sz="4400" dirty="0"/>
              <a:t> </a:t>
            </a:r>
            <a:r>
              <a:rPr lang="ru-RU" sz="4400" dirty="0" err="1"/>
              <a:t>розрахунком</a:t>
            </a:r>
            <a:r>
              <a:rPr lang="ru-RU" sz="4400" dirty="0"/>
              <a:t> МПЗ </a:t>
            </a:r>
            <a:r>
              <a:rPr lang="ru-RU" sz="4400" dirty="0" err="1"/>
              <a:t>має</a:t>
            </a:r>
            <a:r>
              <a:rPr lang="ru-RU" sz="4400" dirty="0"/>
              <a:t> право </a:t>
            </a:r>
            <a:r>
              <a:rPr lang="ru-RU" sz="4400" dirty="0" err="1"/>
              <a:t>звернутися</a:t>
            </a:r>
            <a:r>
              <a:rPr lang="ru-RU" sz="4400" dirty="0"/>
              <a:t> до </a:t>
            </a:r>
            <a:r>
              <a:rPr lang="ru-RU" sz="4400" dirty="0" err="1"/>
              <a:t>податкового</a:t>
            </a:r>
            <a:r>
              <a:rPr lang="ru-RU" sz="4400" dirty="0"/>
              <a:t> органу для </a:t>
            </a:r>
            <a:r>
              <a:rPr lang="ru-RU" sz="4400" dirty="0" err="1"/>
              <a:t>проведення</a:t>
            </a:r>
            <a:r>
              <a:rPr lang="ru-RU" sz="4400" dirty="0"/>
              <a:t> </a:t>
            </a:r>
            <a:r>
              <a:rPr lang="ru-RU" sz="4400" dirty="0" err="1"/>
              <a:t>звірки</a:t>
            </a:r>
            <a:r>
              <a:rPr lang="ru-RU" sz="4400" dirty="0"/>
              <a:t> </a:t>
            </a:r>
            <a:r>
              <a:rPr lang="ru-RU" sz="4400" dirty="0" err="1"/>
              <a:t>даних</a:t>
            </a:r>
            <a:r>
              <a:rPr lang="ru-RU" sz="4400" dirty="0"/>
              <a:t> </a:t>
            </a:r>
            <a:r>
              <a:rPr lang="ru-RU" sz="4400" dirty="0" err="1"/>
              <a:t>протягом</a:t>
            </a:r>
            <a:r>
              <a:rPr lang="ru-RU" sz="4400" dirty="0"/>
              <a:t> </a:t>
            </a:r>
            <a:r>
              <a:rPr lang="ru-RU" sz="4400" u="sng" dirty="0">
                <a:solidFill>
                  <a:srgbClr val="0070C0"/>
                </a:solidFill>
              </a:rPr>
              <a:t>30 </a:t>
            </a:r>
            <a:r>
              <a:rPr lang="ru-RU" sz="4400" u="sng" dirty="0" err="1">
                <a:solidFill>
                  <a:srgbClr val="0070C0"/>
                </a:solidFill>
              </a:rPr>
              <a:t>днів</a:t>
            </a:r>
            <a:r>
              <a:rPr lang="ru-RU" sz="4400" u="sng" dirty="0">
                <a:solidFill>
                  <a:srgbClr val="0070C0"/>
                </a:solidFill>
              </a:rPr>
              <a:t> з дня </a:t>
            </a:r>
            <a:r>
              <a:rPr lang="ru-RU" sz="4400" u="sng" dirty="0" err="1">
                <a:solidFill>
                  <a:srgbClr val="0070C0"/>
                </a:solidFill>
              </a:rPr>
              <a:t>вручення</a:t>
            </a:r>
            <a:r>
              <a:rPr lang="ru-RU" sz="4400" u="sng" dirty="0">
                <a:solidFill>
                  <a:srgbClr val="0070C0"/>
                </a:solidFill>
              </a:rPr>
              <a:t> ППР.</a:t>
            </a:r>
            <a:br>
              <a:rPr lang="ru-RU" sz="4400" u="sng" dirty="0">
                <a:solidFill>
                  <a:srgbClr val="0070C0"/>
                </a:solidFill>
              </a:rPr>
            </a:br>
            <a:endParaRPr lang="ru-RU" sz="4400" u="sng" dirty="0">
              <a:solidFill>
                <a:srgbClr val="0070C0"/>
              </a:solidFill>
            </a:endParaRPr>
          </a:p>
        </p:txBody>
      </p:sp>
      <p:sp>
        <p:nvSpPr>
          <p:cNvPr id="5" name="Овал 4"/>
          <p:cNvSpPr/>
          <p:nvPr/>
        </p:nvSpPr>
        <p:spPr>
          <a:xfrm>
            <a:off x="18338800" y="2455099"/>
            <a:ext cx="5232400" cy="1312803"/>
          </a:xfrm>
          <a:prstGeom prst="ellipse">
            <a:avLst/>
          </a:prstGeom>
          <a:no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5400" b="1" i="0" u="none" strike="noStrike" cap="none" spc="0" normalizeH="0" baseline="0" dirty="0">
              <a:ln>
                <a:noFill/>
              </a:ln>
              <a:solidFill>
                <a:schemeClr val="bg2">
                  <a:lumMod val="10000"/>
                </a:schemeClr>
              </a:solidFill>
              <a:effectLst/>
              <a:uFillTx/>
              <a:latin typeface="Helvetica Neue Medium"/>
              <a:ea typeface="Helvetica Neue Medium"/>
              <a:cs typeface="Helvetica Neue Medium"/>
              <a:sym typeface="Helvetica Neue Medium"/>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099" t="56597" r="18570" b="7985"/>
          <a:stretch/>
        </p:blipFill>
        <p:spPr bwMode="auto">
          <a:xfrm>
            <a:off x="13248166" y="8890644"/>
            <a:ext cx="10323033" cy="3885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Таблица 8"/>
          <p:cNvGraphicFramePr>
            <a:graphicFrameLocks noGrp="1"/>
          </p:cNvGraphicFramePr>
          <p:nvPr>
            <p:extLst/>
          </p:nvPr>
        </p:nvGraphicFramePr>
        <p:xfrm>
          <a:off x="554182" y="491354"/>
          <a:ext cx="13071764" cy="1371600"/>
        </p:xfrm>
        <a:graphic>
          <a:graphicData uri="http://schemas.openxmlformats.org/drawingml/2006/table">
            <a:tbl>
              <a:tblPr/>
              <a:tblGrid>
                <a:gridCol w="13071764">
                  <a:extLst>
                    <a:ext uri="{9D8B030D-6E8A-4147-A177-3AD203B41FA5}">
                      <a16:colId xmlns:a16="http://schemas.microsoft.com/office/drawing/2014/main" xmlns="" val="3835733048"/>
                    </a:ext>
                  </a:extLst>
                </a:gridCol>
              </a:tblGrid>
              <a:tr h="1171769">
                <a:tc>
                  <a:txBody>
                    <a:bodyPr/>
                    <a:lstStyle/>
                    <a:p>
                      <a:r>
                        <a:rPr lang="uk-UA" sz="5400" b="1" dirty="0">
                          <a:solidFill>
                            <a:srgbClr val="0070C0"/>
                          </a:solidFill>
                        </a:rPr>
                        <a:t>Мінімальне </a:t>
                      </a:r>
                      <a:r>
                        <a:rPr lang="uk-UA" sz="5400" b="1" noProof="0" dirty="0">
                          <a:solidFill>
                            <a:srgbClr val="0070C0"/>
                          </a:solidFill>
                        </a:rPr>
                        <a:t>податкове</a:t>
                      </a:r>
                      <a:r>
                        <a:rPr lang="uk-UA" sz="5400" b="1" dirty="0">
                          <a:solidFill>
                            <a:srgbClr val="0070C0"/>
                          </a:solidFill>
                        </a:rPr>
                        <a:t> </a:t>
                      </a:r>
                      <a:r>
                        <a:rPr lang="uk-UA" sz="5400" b="1" noProof="0" dirty="0">
                          <a:solidFill>
                            <a:srgbClr val="0070C0"/>
                          </a:solidFill>
                        </a:rPr>
                        <a:t>зобов’язання</a:t>
                      </a:r>
                    </a:p>
                    <a:p>
                      <a:pPr marL="850900" marR="469900" indent="-215900" algn="just">
                        <a:lnSpc>
                          <a:spcPct val="100000"/>
                        </a:lnSpc>
                        <a:spcAft>
                          <a:spcPts val="0"/>
                        </a:spcAft>
                        <a:tabLst>
                          <a:tab pos="3176270" algn="l"/>
                        </a:tabLst>
                      </a:pPr>
                      <a:endParaRPr lang="ru-RU" sz="3600" dirty="0">
                        <a:effectLst/>
                        <a:latin typeface="Times New Roman" panose="02020603050405020304" pitchFamily="18" charset="0"/>
                        <a:ea typeface="MS Reference Sans Serif" panose="020B060403050404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xmlns="" val="393205474"/>
                  </a:ext>
                </a:extLst>
              </a:tr>
            </a:tbl>
          </a:graphicData>
        </a:graphic>
      </p:graphicFrame>
      <p:sp>
        <p:nvSpPr>
          <p:cNvPr id="11" name="Овал 10">
            <a:extLst>
              <a:ext uri="{FF2B5EF4-FFF2-40B4-BE49-F238E27FC236}">
                <a16:creationId xmlns:a16="http://schemas.microsoft.com/office/drawing/2014/main" xmlns="" id="{41C87C73-AF84-4E9D-9017-3F448185DD16}"/>
              </a:ext>
            </a:extLst>
          </p:cNvPr>
          <p:cNvSpPr/>
          <p:nvPr/>
        </p:nvSpPr>
        <p:spPr>
          <a:xfrm>
            <a:off x="775510" y="7734300"/>
            <a:ext cx="9435290" cy="5511800"/>
          </a:xfrm>
          <a:prstGeom prst="ellipse">
            <a:avLst/>
          </a:prstGeom>
          <a:solidFill>
            <a:srgbClr val="4F81BD"/>
          </a:solidFill>
          <a:ln w="25400" cap="flat" cmpd="sng" algn="ctr">
            <a:solidFill>
              <a:srgbClr val="4F81BD">
                <a:shade val="50000"/>
              </a:srgbClr>
            </a:solidFill>
            <a:prstDash val="solid"/>
          </a:ln>
          <a:effectLst/>
        </p:spPr>
        <p:txBody>
          <a:bodyPr rtlCol="0" anchor="ctr"/>
          <a:lstStyle/>
          <a:p>
            <a:r>
              <a:rPr lang="ru-RU" sz="6000" dirty="0">
                <a:solidFill>
                  <a:srgbClr val="FF0000"/>
                </a:solidFill>
              </a:rPr>
              <a:t>!</a:t>
            </a:r>
            <a:r>
              <a:rPr lang="ru-RU" sz="4000" dirty="0">
                <a:solidFill>
                  <a:schemeClr val="bg1"/>
                </a:solidFill>
              </a:rPr>
              <a:t> </a:t>
            </a:r>
            <a:r>
              <a:rPr lang="ru-RU" sz="4000" dirty="0" err="1">
                <a:solidFill>
                  <a:schemeClr val="bg1"/>
                </a:solidFill>
              </a:rPr>
              <a:t>Зверніть</a:t>
            </a:r>
            <a:r>
              <a:rPr lang="ru-RU" sz="4000" dirty="0">
                <a:solidFill>
                  <a:schemeClr val="bg1"/>
                </a:solidFill>
              </a:rPr>
              <a:t> </a:t>
            </a:r>
            <a:r>
              <a:rPr lang="ru-RU" sz="4000" dirty="0" err="1">
                <a:solidFill>
                  <a:schemeClr val="bg1"/>
                </a:solidFill>
              </a:rPr>
              <a:t>увагу</a:t>
            </a:r>
            <a:r>
              <a:rPr lang="ru-RU" sz="4000" dirty="0">
                <a:solidFill>
                  <a:schemeClr val="bg1"/>
                </a:solidFill>
              </a:rPr>
              <a:t>, </a:t>
            </a:r>
            <a:r>
              <a:rPr lang="ru-RU" sz="4000" dirty="0" err="1">
                <a:solidFill>
                  <a:schemeClr val="bg1"/>
                </a:solidFill>
              </a:rPr>
              <a:t>якщо</a:t>
            </a:r>
            <a:r>
              <a:rPr lang="ru-RU" sz="4000" dirty="0">
                <a:solidFill>
                  <a:schemeClr val="bg1"/>
                </a:solidFill>
              </a:rPr>
              <a:t> </a:t>
            </a:r>
            <a:r>
              <a:rPr lang="ru-RU" sz="4000" dirty="0" err="1">
                <a:solidFill>
                  <a:schemeClr val="bg1"/>
                </a:solidFill>
              </a:rPr>
              <a:t>ви</a:t>
            </a:r>
            <a:r>
              <a:rPr lang="ru-RU" sz="4000" dirty="0">
                <a:solidFill>
                  <a:schemeClr val="bg1"/>
                </a:solidFill>
              </a:rPr>
              <a:t> </a:t>
            </a:r>
            <a:r>
              <a:rPr lang="ru-RU" sz="4000" dirty="0" err="1">
                <a:solidFill>
                  <a:schemeClr val="bg1"/>
                </a:solidFill>
              </a:rPr>
              <a:t>передаєте</a:t>
            </a:r>
            <a:r>
              <a:rPr lang="ru-RU" sz="4000" dirty="0">
                <a:solidFill>
                  <a:schemeClr val="bg1"/>
                </a:solidFill>
              </a:rPr>
              <a:t> </a:t>
            </a:r>
            <a:r>
              <a:rPr lang="ru-RU" sz="4000" dirty="0" err="1">
                <a:solidFill>
                  <a:schemeClr val="bg1"/>
                </a:solidFill>
              </a:rPr>
              <a:t>земельну</a:t>
            </a:r>
            <a:r>
              <a:rPr lang="ru-RU" sz="4000" dirty="0">
                <a:solidFill>
                  <a:schemeClr val="bg1"/>
                </a:solidFill>
              </a:rPr>
              <a:t> </a:t>
            </a:r>
            <a:r>
              <a:rPr lang="ru-RU" sz="4000" dirty="0" err="1">
                <a:solidFill>
                  <a:schemeClr val="bg1"/>
                </a:solidFill>
              </a:rPr>
              <a:t>ділянку</a:t>
            </a:r>
            <a:r>
              <a:rPr lang="ru-RU" sz="4000" dirty="0">
                <a:solidFill>
                  <a:schemeClr val="bg1"/>
                </a:solidFill>
              </a:rPr>
              <a:t> в </a:t>
            </a:r>
            <a:r>
              <a:rPr lang="ru-RU" sz="4000" dirty="0" err="1">
                <a:solidFill>
                  <a:schemeClr val="bg1"/>
                </a:solidFill>
              </a:rPr>
              <a:t>офіційну</a:t>
            </a:r>
            <a:r>
              <a:rPr lang="ru-RU" sz="4000" dirty="0">
                <a:solidFill>
                  <a:schemeClr val="bg1"/>
                </a:solidFill>
              </a:rPr>
              <a:t> </a:t>
            </a:r>
            <a:r>
              <a:rPr lang="ru-RU" sz="4000" dirty="0" err="1">
                <a:solidFill>
                  <a:schemeClr val="bg1"/>
                </a:solidFill>
              </a:rPr>
              <a:t>оренду</a:t>
            </a:r>
            <a:r>
              <a:rPr lang="ru-RU" sz="4000" dirty="0">
                <a:solidFill>
                  <a:schemeClr val="bg1"/>
                </a:solidFill>
              </a:rPr>
              <a:t>, то </a:t>
            </a:r>
            <a:r>
              <a:rPr lang="ru-RU" sz="4000" dirty="0" err="1">
                <a:solidFill>
                  <a:schemeClr val="bg1"/>
                </a:solidFill>
              </a:rPr>
              <a:t>обов’язок</a:t>
            </a:r>
            <a:r>
              <a:rPr lang="ru-RU" sz="4000" dirty="0">
                <a:solidFill>
                  <a:schemeClr val="bg1"/>
                </a:solidFill>
              </a:rPr>
              <a:t> </a:t>
            </a:r>
            <a:r>
              <a:rPr lang="ru-RU" sz="4000" dirty="0" err="1">
                <a:solidFill>
                  <a:schemeClr val="bg1"/>
                </a:solidFill>
              </a:rPr>
              <a:t>зі</a:t>
            </a:r>
            <a:r>
              <a:rPr lang="ru-RU" sz="4000" dirty="0">
                <a:solidFill>
                  <a:schemeClr val="bg1"/>
                </a:solidFill>
              </a:rPr>
              <a:t> </a:t>
            </a:r>
            <a:r>
              <a:rPr lang="ru-RU" sz="4000" dirty="0" err="1">
                <a:solidFill>
                  <a:schemeClr val="bg1"/>
                </a:solidFill>
              </a:rPr>
              <a:t>звітування</a:t>
            </a:r>
            <a:r>
              <a:rPr lang="ru-RU" sz="4000" dirty="0">
                <a:solidFill>
                  <a:schemeClr val="bg1"/>
                </a:solidFill>
              </a:rPr>
              <a:t> та </a:t>
            </a:r>
            <a:r>
              <a:rPr lang="ru-RU" sz="4000" dirty="0" err="1">
                <a:solidFill>
                  <a:schemeClr val="bg1"/>
                </a:solidFill>
              </a:rPr>
              <a:t>сплати</a:t>
            </a:r>
            <a:r>
              <a:rPr lang="ru-RU" sz="4000" dirty="0">
                <a:solidFill>
                  <a:schemeClr val="bg1"/>
                </a:solidFill>
              </a:rPr>
              <a:t> переходить на </a:t>
            </a:r>
            <a:r>
              <a:rPr lang="ru-RU" sz="4000" dirty="0" err="1">
                <a:solidFill>
                  <a:schemeClr val="bg1"/>
                </a:solidFill>
              </a:rPr>
              <a:t>орендаря</a:t>
            </a:r>
            <a:r>
              <a:rPr lang="ru-RU" sz="4000" dirty="0">
                <a:solidFill>
                  <a:schemeClr val="bg1"/>
                </a:solidFill>
              </a:rPr>
              <a:t> </a:t>
            </a:r>
            <a:r>
              <a:rPr lang="ru-RU" sz="4000" dirty="0" err="1">
                <a:solidFill>
                  <a:schemeClr val="bg1"/>
                </a:solidFill>
              </a:rPr>
              <a:t>такої</a:t>
            </a:r>
            <a:r>
              <a:rPr lang="ru-RU" sz="4000" dirty="0">
                <a:solidFill>
                  <a:schemeClr val="bg1"/>
                </a:solidFill>
              </a:rPr>
              <a:t> </a:t>
            </a:r>
            <a:r>
              <a:rPr lang="ru-RU" sz="4000" dirty="0" err="1">
                <a:solidFill>
                  <a:schemeClr val="bg1"/>
                </a:solidFill>
              </a:rPr>
              <a:t>ділянки</a:t>
            </a:r>
            <a:endParaRPr lang="ru-RU" sz="4000" dirty="0">
              <a:solidFill>
                <a:schemeClr val="bg1"/>
              </a:solidFill>
            </a:endParaRPr>
          </a:p>
        </p:txBody>
      </p:sp>
      <p:sp>
        <p:nvSpPr>
          <p:cNvPr id="2" name="Стрелка вправо с вырезом 1"/>
          <p:cNvSpPr/>
          <p:nvPr/>
        </p:nvSpPr>
        <p:spPr>
          <a:xfrm>
            <a:off x="11417300" y="1931043"/>
            <a:ext cx="6360337" cy="2049827"/>
          </a:xfrm>
          <a:prstGeom prst="notchedRightArrow">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96525879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013096" y="5901944"/>
            <a:ext cx="16657675" cy="3416320"/>
          </a:xfrm>
          <a:prstGeom prst="rect">
            <a:avLst/>
          </a:prstGeom>
        </p:spPr>
        <p:txBody>
          <a:bodyPr wrap="square">
            <a:spAutoFit/>
          </a:bodyPr>
          <a:lstStyle/>
          <a:p>
            <a:pPr marL="571500" indent="-571500" algn="just" fontAlgn="base">
              <a:buFont typeface="Wingdings" panose="05000000000000000000" pitchFamily="2" charset="2"/>
              <a:buChar char="q"/>
            </a:pPr>
            <a:r>
              <a:rPr lang="uk-UA" sz="3600" dirty="0" smtClean="0">
                <a:solidFill>
                  <a:srgbClr val="000000"/>
                </a:solidFill>
                <a:latin typeface="ProbaPro-Regular"/>
              </a:rPr>
              <a:t>земельних </a:t>
            </a:r>
            <a:r>
              <a:rPr lang="uk-UA" sz="3600" dirty="0">
                <a:solidFill>
                  <a:srgbClr val="000000"/>
                </a:solidFill>
                <a:latin typeface="ProbaPro-Regular"/>
              </a:rPr>
              <a:t>ділянок, що знаходяться у платника податку у власності та/або постійному користуванні або в оренді (суборенді, емфітевзисі), їх нормативної грошової оцінки та площі;</a:t>
            </a:r>
          </a:p>
          <a:p>
            <a:pPr marL="571500" indent="-571500" algn="just" fontAlgn="base">
              <a:buFont typeface="Wingdings" panose="05000000000000000000" pitchFamily="2" charset="2"/>
              <a:buChar char="q"/>
            </a:pPr>
            <a:r>
              <a:rPr lang="uk-UA" sz="3600" dirty="0">
                <a:solidFill>
                  <a:srgbClr val="000000"/>
                </a:solidFill>
                <a:latin typeface="ProbaPro-Regular"/>
              </a:rPr>
              <a:t>суми доходу, отриманого від реалізації власної сільськогосподарської продукції;</a:t>
            </a:r>
          </a:p>
          <a:p>
            <a:pPr marL="571500" indent="-571500" algn="just" fontAlgn="base">
              <a:buFont typeface="Wingdings" panose="05000000000000000000" pitchFamily="2" charset="2"/>
              <a:buChar char="q"/>
            </a:pPr>
            <a:r>
              <a:rPr lang="uk-UA" sz="3600" dirty="0">
                <a:solidFill>
                  <a:srgbClr val="000000"/>
                </a:solidFill>
                <a:latin typeface="ProbaPro-Regular"/>
              </a:rPr>
              <a:t>суми сплачених податків, зборів, платежів.</a:t>
            </a:r>
          </a:p>
        </p:txBody>
      </p:sp>
      <p:graphicFrame>
        <p:nvGraphicFramePr>
          <p:cNvPr id="6" name="Таблица 5"/>
          <p:cNvGraphicFramePr>
            <a:graphicFrameLocks noGrp="1"/>
          </p:cNvGraphicFramePr>
          <p:nvPr>
            <p:extLst/>
          </p:nvPr>
        </p:nvGraphicFramePr>
        <p:xfrm>
          <a:off x="554182" y="491354"/>
          <a:ext cx="13071764" cy="1371600"/>
        </p:xfrm>
        <a:graphic>
          <a:graphicData uri="http://schemas.openxmlformats.org/drawingml/2006/table">
            <a:tbl>
              <a:tblPr/>
              <a:tblGrid>
                <a:gridCol w="13071764">
                  <a:extLst>
                    <a:ext uri="{9D8B030D-6E8A-4147-A177-3AD203B41FA5}">
                      <a16:colId xmlns:a16="http://schemas.microsoft.com/office/drawing/2014/main" xmlns="" val="3835733048"/>
                    </a:ext>
                  </a:extLst>
                </a:gridCol>
              </a:tblGrid>
              <a:tr h="1171769">
                <a:tc>
                  <a:txBody>
                    <a:bodyPr/>
                    <a:lstStyle/>
                    <a:p>
                      <a:r>
                        <a:rPr lang="uk-UA" sz="5400" b="1" dirty="0" smtClean="0">
                          <a:solidFill>
                            <a:srgbClr val="0070C0"/>
                          </a:solidFill>
                        </a:rPr>
                        <a:t>Мінімальне </a:t>
                      </a:r>
                      <a:r>
                        <a:rPr lang="uk-UA" sz="5400" b="1" noProof="0" dirty="0" smtClean="0">
                          <a:solidFill>
                            <a:srgbClr val="0070C0"/>
                          </a:solidFill>
                        </a:rPr>
                        <a:t>податкове</a:t>
                      </a:r>
                      <a:r>
                        <a:rPr lang="uk-UA" sz="5400" b="1" dirty="0" smtClean="0">
                          <a:solidFill>
                            <a:srgbClr val="0070C0"/>
                          </a:solidFill>
                        </a:rPr>
                        <a:t> </a:t>
                      </a:r>
                      <a:r>
                        <a:rPr lang="uk-UA" sz="5400" b="1" noProof="0" dirty="0" smtClean="0">
                          <a:solidFill>
                            <a:srgbClr val="0070C0"/>
                          </a:solidFill>
                        </a:rPr>
                        <a:t>зобов’язання</a:t>
                      </a:r>
                    </a:p>
                    <a:p>
                      <a:pPr marL="850900" marR="469900" indent="-215900" algn="just">
                        <a:lnSpc>
                          <a:spcPct val="100000"/>
                        </a:lnSpc>
                        <a:spcAft>
                          <a:spcPts val="0"/>
                        </a:spcAft>
                        <a:tabLst>
                          <a:tab pos="3176270" algn="l"/>
                        </a:tabLst>
                      </a:pPr>
                      <a:endParaRPr lang="ru-RU" sz="3600" dirty="0">
                        <a:effectLst/>
                        <a:latin typeface="Times New Roman" panose="02020603050405020304" pitchFamily="18" charset="0"/>
                        <a:ea typeface="MS Reference Sans Serif" panose="020B060403050404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xmlns="" val="393205474"/>
                  </a:ext>
                </a:extLst>
              </a:tr>
            </a:tbl>
          </a:graphicData>
        </a:graphic>
      </p:graphicFrame>
      <p:pic>
        <p:nvPicPr>
          <p:cNvPr id="7" name="Image" descr="Image"/>
          <p:cNvPicPr>
            <a:picLocks noChangeAspect="1"/>
          </p:cNvPicPr>
          <p:nvPr/>
        </p:nvPicPr>
        <p:blipFill>
          <a:blip r:embed="rId2"/>
          <a:stretch>
            <a:fillRect/>
          </a:stretch>
        </p:blipFill>
        <p:spPr>
          <a:xfrm>
            <a:off x="15102348" y="249379"/>
            <a:ext cx="8727470" cy="2165685"/>
          </a:xfrm>
          <a:prstGeom prst="rect">
            <a:avLst/>
          </a:prstGeom>
          <a:ln w="12700">
            <a:miter lim="400000"/>
          </a:ln>
        </p:spPr>
      </p:pic>
      <p:sp>
        <p:nvSpPr>
          <p:cNvPr id="8" name="Прямоугольник 7"/>
          <p:cNvSpPr/>
          <p:nvPr/>
        </p:nvSpPr>
        <p:spPr>
          <a:xfrm>
            <a:off x="2013096" y="2900863"/>
            <a:ext cx="12192001" cy="1938992"/>
          </a:xfrm>
          <a:prstGeom prst="rect">
            <a:avLst/>
          </a:prstGeom>
        </p:spPr>
        <p:txBody>
          <a:bodyPr>
            <a:spAutoFit/>
          </a:bodyPr>
          <a:lstStyle/>
          <a:p>
            <a:pPr algn="just" fontAlgn="base"/>
            <a:r>
              <a:rPr lang="uk-UA" sz="4000" b="1" dirty="0" smtClean="0">
                <a:solidFill>
                  <a:srgbClr val="002060"/>
                </a:solidFill>
                <a:latin typeface="ProbaPro-Regular"/>
              </a:rPr>
              <a:t>Для </a:t>
            </a:r>
            <a:r>
              <a:rPr lang="uk-UA" sz="4000" b="1" dirty="0">
                <a:solidFill>
                  <a:srgbClr val="002060"/>
                </a:solidFill>
                <a:latin typeface="ProbaPro-Regular"/>
              </a:rPr>
              <a:t>проведення звірки даних, використаних для розрахунку суми податку, з наданням підтвердних документів, зокрема щодо:</a:t>
            </a:r>
          </a:p>
        </p:txBody>
      </p:sp>
      <p:sp>
        <p:nvSpPr>
          <p:cNvPr id="9" name="Прямоугольник 8"/>
          <p:cNvSpPr/>
          <p:nvPr/>
        </p:nvSpPr>
        <p:spPr>
          <a:xfrm>
            <a:off x="11199628" y="10007216"/>
            <a:ext cx="12192000" cy="2554545"/>
          </a:xfrm>
          <a:prstGeom prst="rect">
            <a:avLst/>
          </a:prstGeom>
        </p:spPr>
        <p:txBody>
          <a:bodyPr>
            <a:spAutoFit/>
          </a:bodyPr>
          <a:lstStyle/>
          <a:p>
            <a:pPr algn="just"/>
            <a:r>
              <a:rPr lang="uk-UA" sz="3200" i="1" dirty="0">
                <a:solidFill>
                  <a:srgbClr val="002060"/>
                </a:solidFill>
                <a:latin typeface="ProbaPro-Regular"/>
              </a:rPr>
              <a:t>Отже, вперше фізичні особи, які не зареєстровані як фізичні особи – підприємці, отримають податкове повідомлення-рішення з детальним розрахунком суми річного податкового зобов’язання з податку за земельні ділянки, віднесені до сільськогосподарських угідь, </a:t>
            </a:r>
            <a:r>
              <a:rPr lang="uk-UA" sz="3200" i="1" dirty="0" smtClean="0">
                <a:solidFill>
                  <a:srgbClr val="002060"/>
                </a:solidFill>
                <a:latin typeface="ProbaPro-Regular"/>
              </a:rPr>
              <a:t>у 2023 році.</a:t>
            </a:r>
            <a:endParaRPr lang="en-US" sz="3200" i="1" dirty="0">
              <a:solidFill>
                <a:srgbClr val="002060"/>
              </a:solidFill>
            </a:endParaRPr>
          </a:p>
        </p:txBody>
      </p:sp>
    </p:spTree>
    <p:extLst>
      <p:ext uri="{BB962C8B-B14F-4D97-AF65-F5344CB8AC3E}">
        <p14:creationId xmlns:p14="http://schemas.microsoft.com/office/powerpoint/2010/main" val="195183688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
          </p:nvPr>
        </p:nvSpPr>
        <p:spPr>
          <a:xfrm>
            <a:off x="1435100" y="2415064"/>
            <a:ext cx="20612100" cy="6782424"/>
          </a:xfrm>
        </p:spPr>
        <p:txBody>
          <a:bodyPr>
            <a:normAutofit/>
          </a:bodyPr>
          <a:lstStyle/>
          <a:p>
            <a:r>
              <a:rPr lang="ru-RU" sz="3600" dirty="0" smtClean="0">
                <a:solidFill>
                  <a:srgbClr val="0070C0"/>
                </a:solidFill>
              </a:rPr>
              <a:t>РОЗРАХУНКОВУ СУМУ МПЗ ВИЗНАЧАЮТЬ ЗА ФОРМУЛАМИ, ЩО МІСТИТЬ СТАТТЯ 38</a:t>
            </a:r>
            <a:r>
              <a:rPr lang="ru-RU" sz="3600" baseline="30000" dirty="0" smtClean="0">
                <a:solidFill>
                  <a:srgbClr val="0070C0"/>
                </a:solidFill>
              </a:rPr>
              <a:t>1</a:t>
            </a:r>
            <a:r>
              <a:rPr lang="ru-RU" sz="3600" dirty="0" smtClean="0">
                <a:solidFill>
                  <a:srgbClr val="0070C0"/>
                </a:solidFill>
              </a:rPr>
              <a:t> ПК, ЗАЛЕЖНО ВІД:</a:t>
            </a:r>
          </a:p>
          <a:p>
            <a:r>
              <a:rPr lang="ru-RU" sz="3600" dirty="0"/>
              <a:t> </a:t>
            </a:r>
          </a:p>
          <a:p>
            <a:pPr marL="742950" indent="-742950">
              <a:buAutoNum type="arabicPeriod"/>
            </a:pPr>
            <a:r>
              <a:rPr lang="ru-RU" sz="3600" dirty="0" err="1" smtClean="0"/>
              <a:t>нормативної</a:t>
            </a:r>
            <a:r>
              <a:rPr lang="ru-RU" sz="3600" dirty="0" smtClean="0"/>
              <a:t> </a:t>
            </a:r>
            <a:r>
              <a:rPr lang="ru-RU" sz="3600" dirty="0" err="1"/>
              <a:t>грошової</a:t>
            </a:r>
            <a:r>
              <a:rPr lang="ru-RU" sz="3600" dirty="0"/>
              <a:t> </a:t>
            </a:r>
            <a:r>
              <a:rPr lang="ru-RU" sz="3600" dirty="0" err="1"/>
              <a:t>оцінки</a:t>
            </a:r>
            <a:r>
              <a:rPr lang="ru-RU" sz="3600" dirty="0"/>
              <a:t> </a:t>
            </a:r>
            <a:r>
              <a:rPr lang="ru-RU" sz="3600" dirty="0" err="1"/>
              <a:t>земельної</a:t>
            </a:r>
            <a:r>
              <a:rPr lang="ru-RU" sz="3600" dirty="0"/>
              <a:t> </a:t>
            </a:r>
            <a:r>
              <a:rPr lang="ru-RU" sz="3600" dirty="0" err="1"/>
              <a:t>ділянки</a:t>
            </a:r>
            <a:r>
              <a:rPr lang="ru-RU" sz="3600" dirty="0"/>
              <a:t> </a:t>
            </a:r>
            <a:r>
              <a:rPr lang="ru-RU" sz="3600" dirty="0" err="1" smtClean="0"/>
              <a:t>чи</a:t>
            </a:r>
            <a:r>
              <a:rPr lang="ru-RU" sz="3600" dirty="0" smtClean="0"/>
              <a:t> </a:t>
            </a:r>
            <a:r>
              <a:rPr lang="ru-RU" sz="3600" dirty="0" err="1" smtClean="0"/>
              <a:t>вартості</a:t>
            </a:r>
            <a:r>
              <a:rPr lang="ru-RU" sz="3600" dirty="0" smtClean="0"/>
              <a:t>  </a:t>
            </a:r>
            <a:r>
              <a:rPr lang="ru-RU" sz="3600" dirty="0"/>
              <a:t>1 га </a:t>
            </a:r>
            <a:r>
              <a:rPr lang="ru-RU" sz="3600" dirty="0" err="1"/>
              <a:t>ріллі</a:t>
            </a:r>
            <a:r>
              <a:rPr lang="ru-RU" sz="3600" dirty="0"/>
              <a:t> за АР </a:t>
            </a:r>
            <a:r>
              <a:rPr lang="ru-RU" sz="3600" dirty="0" err="1"/>
              <a:t>Крим</a:t>
            </a:r>
            <a:r>
              <a:rPr lang="ru-RU" sz="3600" dirty="0"/>
              <a:t> </a:t>
            </a:r>
            <a:r>
              <a:rPr lang="ru-RU" sz="3600" dirty="0" err="1"/>
              <a:t>або</a:t>
            </a:r>
            <a:r>
              <a:rPr lang="ru-RU" sz="3600" dirty="0"/>
              <a:t> </a:t>
            </a:r>
            <a:r>
              <a:rPr lang="ru-RU" sz="3600" dirty="0" err="1"/>
              <a:t>області</a:t>
            </a:r>
            <a:r>
              <a:rPr lang="ru-RU" sz="3600" dirty="0"/>
              <a:t> з </a:t>
            </a:r>
            <a:r>
              <a:rPr lang="ru-RU" sz="3600" dirty="0" err="1"/>
              <a:t>урахуванням</a:t>
            </a:r>
            <a:r>
              <a:rPr lang="ru-RU" sz="3600" dirty="0"/>
              <a:t> </a:t>
            </a:r>
            <a:r>
              <a:rPr lang="ru-RU" sz="3600" dirty="0" err="1"/>
              <a:t>коефіцієнта</a:t>
            </a:r>
            <a:r>
              <a:rPr lang="ru-RU" sz="3600" dirty="0"/>
              <a:t> </a:t>
            </a:r>
            <a:r>
              <a:rPr lang="ru-RU" sz="3600" dirty="0" err="1"/>
              <a:t>індексації</a:t>
            </a:r>
            <a:r>
              <a:rPr lang="ru-RU" sz="3600" dirty="0"/>
              <a:t>, </a:t>
            </a:r>
            <a:r>
              <a:rPr lang="ru-RU" sz="3600" dirty="0" err="1"/>
              <a:t>який</a:t>
            </a:r>
            <a:r>
              <a:rPr lang="ru-RU" sz="3600" dirty="0"/>
              <a:t> </a:t>
            </a:r>
            <a:r>
              <a:rPr lang="ru-RU" sz="3600" dirty="0" err="1"/>
              <a:t>визначають</a:t>
            </a:r>
            <a:r>
              <a:rPr lang="ru-RU" sz="3600" dirty="0"/>
              <a:t> у порядку, </a:t>
            </a:r>
            <a:r>
              <a:rPr lang="ru-RU" sz="3600" dirty="0" err="1"/>
              <a:t>що</a:t>
            </a:r>
            <a:r>
              <a:rPr lang="ru-RU" sz="3600" dirty="0"/>
              <a:t> </a:t>
            </a:r>
            <a:r>
              <a:rPr lang="ru-RU" sz="3600" dirty="0" err="1"/>
              <a:t>встановив</a:t>
            </a:r>
            <a:r>
              <a:rPr lang="ru-RU" sz="3600" dirty="0"/>
              <a:t> ПК для </a:t>
            </a:r>
            <a:r>
              <a:rPr lang="ru-RU" sz="3600" dirty="0" err="1"/>
              <a:t>справляння</a:t>
            </a:r>
            <a:r>
              <a:rPr lang="ru-RU" sz="3600" dirty="0"/>
              <a:t> плати за землю</a:t>
            </a:r>
            <a:r>
              <a:rPr lang="ru-RU" sz="3600" dirty="0" smtClean="0"/>
              <a:t>;</a:t>
            </a:r>
          </a:p>
          <a:p>
            <a:pPr marL="742950" indent="-742950">
              <a:buAutoNum type="arabicPeriod"/>
            </a:pPr>
            <a:endParaRPr lang="ru-RU" sz="3600" dirty="0"/>
          </a:p>
          <a:p>
            <a:pPr marL="742950" indent="-742950">
              <a:buAutoNum type="arabicPeriod" startAt="2"/>
            </a:pPr>
            <a:r>
              <a:rPr lang="ru-RU" sz="3600" dirty="0" err="1" smtClean="0"/>
              <a:t>коефіцієнта</a:t>
            </a:r>
            <a:r>
              <a:rPr lang="ru-RU" sz="3600" dirty="0" smtClean="0"/>
              <a:t> </a:t>
            </a:r>
            <a:r>
              <a:rPr lang="ru-RU" sz="3600" dirty="0"/>
              <a:t>та </a:t>
            </a:r>
            <a:r>
              <a:rPr lang="ru-RU" sz="3600" dirty="0" err="1"/>
              <a:t>кількості</a:t>
            </a:r>
            <a:r>
              <a:rPr lang="ru-RU" sz="3600" dirty="0"/>
              <a:t> </a:t>
            </a:r>
            <a:r>
              <a:rPr lang="ru-RU" sz="3600" dirty="0" err="1"/>
              <a:t>календарних</a:t>
            </a:r>
            <a:r>
              <a:rPr lang="ru-RU" sz="3600" dirty="0"/>
              <a:t> </a:t>
            </a:r>
            <a:r>
              <a:rPr lang="ru-RU" sz="3600" dirty="0" err="1"/>
              <a:t>місяців</a:t>
            </a:r>
            <a:r>
              <a:rPr lang="ru-RU" sz="3600" dirty="0"/>
              <a:t>, </a:t>
            </a:r>
            <a:r>
              <a:rPr lang="ru-RU" sz="3600" dirty="0" err="1"/>
              <a:t>упродовж</a:t>
            </a:r>
            <a:r>
              <a:rPr lang="ru-RU" sz="3600" dirty="0"/>
              <a:t> </a:t>
            </a:r>
            <a:r>
              <a:rPr lang="ru-RU" sz="3600" dirty="0" err="1"/>
              <a:t>яких</a:t>
            </a:r>
            <a:r>
              <a:rPr lang="ru-RU" sz="3600" dirty="0"/>
              <a:t> </a:t>
            </a:r>
            <a:r>
              <a:rPr lang="ru-RU" sz="3600" dirty="0" err="1"/>
              <a:t>земельна</a:t>
            </a:r>
            <a:r>
              <a:rPr lang="ru-RU" sz="3600" dirty="0"/>
              <a:t> </a:t>
            </a:r>
            <a:r>
              <a:rPr lang="ru-RU" sz="3600" dirty="0" err="1"/>
              <a:t>ділянка</a:t>
            </a:r>
            <a:r>
              <a:rPr lang="ru-RU" sz="3600" dirty="0"/>
              <a:t> </a:t>
            </a:r>
            <a:r>
              <a:rPr lang="ru-RU" sz="3600" dirty="0" err="1"/>
              <a:t>перебуває</a:t>
            </a:r>
            <a:r>
              <a:rPr lang="ru-RU" sz="3600" dirty="0"/>
              <a:t> у </a:t>
            </a:r>
            <a:r>
              <a:rPr lang="ru-RU" sz="3600" dirty="0" err="1"/>
              <a:t>власності</a:t>
            </a:r>
            <a:r>
              <a:rPr lang="ru-RU" sz="3600" dirty="0"/>
              <a:t> </a:t>
            </a:r>
            <a:r>
              <a:rPr lang="ru-RU" sz="3600" dirty="0" err="1"/>
              <a:t>чи</a:t>
            </a:r>
            <a:r>
              <a:rPr lang="ru-RU" sz="3600" dirty="0"/>
              <a:t> </a:t>
            </a:r>
            <a:r>
              <a:rPr lang="ru-RU" sz="3600" dirty="0" err="1"/>
              <a:t>користуванні</a:t>
            </a:r>
            <a:r>
              <a:rPr lang="ru-RU" sz="3600" dirty="0"/>
              <a:t> </a:t>
            </a:r>
            <a:r>
              <a:rPr lang="ru-RU" sz="3600" dirty="0" err="1"/>
              <a:t>платника</a:t>
            </a:r>
            <a:r>
              <a:rPr lang="ru-RU" sz="3600" dirty="0"/>
              <a:t> </a:t>
            </a:r>
            <a:r>
              <a:rPr lang="ru-RU" sz="3600" dirty="0" err="1" smtClean="0"/>
              <a:t>податків</a:t>
            </a:r>
            <a:r>
              <a:rPr lang="ru-RU" sz="3600" dirty="0" smtClean="0"/>
              <a:t> – 0,05.</a:t>
            </a:r>
          </a:p>
          <a:p>
            <a:pPr marL="742950" indent="-742950">
              <a:buAutoNum type="arabicPeriod" startAt="2"/>
            </a:pPr>
            <a:endParaRPr lang="ru-RU" sz="3600" dirty="0"/>
          </a:p>
          <a:p>
            <a:pPr marL="742950" indent="-742950">
              <a:buAutoNum type="arabicPeriod" startAt="2"/>
            </a:pPr>
            <a:endParaRPr lang="ru-RU" sz="3600" dirty="0" smtClean="0"/>
          </a:p>
          <a:p>
            <a:pPr marL="742950" indent="-742950">
              <a:buAutoNum type="arabicPeriod" startAt="2"/>
            </a:pPr>
            <a:endParaRPr lang="ru-RU" sz="3600" dirty="0"/>
          </a:p>
          <a:p>
            <a:pPr marL="742950" indent="-742950">
              <a:buFontTx/>
              <a:buAutoNum type="arabicPeriod"/>
            </a:pPr>
            <a:endParaRPr lang="ru-RU" sz="3600" dirty="0" smtClean="0"/>
          </a:p>
          <a:p>
            <a:pPr marL="742950" indent="-742950">
              <a:buFontTx/>
              <a:buAutoNum type="arabicPeriod"/>
            </a:pPr>
            <a:endParaRPr lang="ru-RU" sz="3600" dirty="0"/>
          </a:p>
        </p:txBody>
      </p:sp>
      <p:graphicFrame>
        <p:nvGraphicFramePr>
          <p:cNvPr id="5" name="Таблица 4"/>
          <p:cNvGraphicFramePr>
            <a:graphicFrameLocks noGrp="1"/>
          </p:cNvGraphicFramePr>
          <p:nvPr>
            <p:extLst/>
          </p:nvPr>
        </p:nvGraphicFramePr>
        <p:xfrm>
          <a:off x="554182" y="491354"/>
          <a:ext cx="13071764" cy="1371600"/>
        </p:xfrm>
        <a:graphic>
          <a:graphicData uri="http://schemas.openxmlformats.org/drawingml/2006/table">
            <a:tbl>
              <a:tblPr/>
              <a:tblGrid>
                <a:gridCol w="13071764">
                  <a:extLst>
                    <a:ext uri="{9D8B030D-6E8A-4147-A177-3AD203B41FA5}">
                      <a16:colId xmlns:a16="http://schemas.microsoft.com/office/drawing/2014/main" xmlns="" val="3835733048"/>
                    </a:ext>
                  </a:extLst>
                </a:gridCol>
              </a:tblGrid>
              <a:tr h="1171769">
                <a:tc>
                  <a:txBody>
                    <a:bodyPr/>
                    <a:lstStyle/>
                    <a:p>
                      <a:r>
                        <a:rPr lang="uk-UA" sz="5400" b="1" dirty="0">
                          <a:solidFill>
                            <a:srgbClr val="0070C0"/>
                          </a:solidFill>
                        </a:rPr>
                        <a:t>Мінімальне </a:t>
                      </a:r>
                      <a:r>
                        <a:rPr lang="uk-UA" sz="5400" b="1" noProof="0" dirty="0">
                          <a:solidFill>
                            <a:srgbClr val="0070C0"/>
                          </a:solidFill>
                        </a:rPr>
                        <a:t>податкове</a:t>
                      </a:r>
                      <a:r>
                        <a:rPr lang="uk-UA" sz="5400" b="1" dirty="0">
                          <a:solidFill>
                            <a:srgbClr val="0070C0"/>
                          </a:solidFill>
                        </a:rPr>
                        <a:t> </a:t>
                      </a:r>
                      <a:r>
                        <a:rPr lang="uk-UA" sz="5400" b="1" noProof="0" dirty="0">
                          <a:solidFill>
                            <a:srgbClr val="0070C0"/>
                          </a:solidFill>
                        </a:rPr>
                        <a:t>зобов’язання</a:t>
                      </a:r>
                    </a:p>
                    <a:p>
                      <a:pPr marL="850900" marR="469900" indent="-215900" algn="just">
                        <a:lnSpc>
                          <a:spcPct val="100000"/>
                        </a:lnSpc>
                        <a:spcAft>
                          <a:spcPts val="0"/>
                        </a:spcAft>
                        <a:tabLst>
                          <a:tab pos="3176270" algn="l"/>
                        </a:tabLst>
                      </a:pPr>
                      <a:endParaRPr lang="ru-RU" sz="3600" dirty="0">
                        <a:effectLst/>
                        <a:latin typeface="Times New Roman" panose="02020603050405020304" pitchFamily="18" charset="0"/>
                        <a:ea typeface="MS Reference Sans Serif" panose="020B060403050404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xmlns="" val="393205474"/>
                  </a:ext>
                </a:extLst>
              </a:tr>
            </a:tbl>
          </a:graphicData>
        </a:graphic>
      </p:graphicFrame>
      <p:sp>
        <p:nvSpPr>
          <p:cNvPr id="8" name="Овал 7"/>
          <p:cNvSpPr/>
          <p:nvPr/>
        </p:nvSpPr>
        <p:spPr>
          <a:xfrm>
            <a:off x="3778693" y="8198702"/>
            <a:ext cx="11023600" cy="3606602"/>
          </a:xfrm>
          <a:prstGeom prst="ellipse">
            <a:avLst/>
          </a:prstGeom>
          <a:no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ru-RU" sz="3200" b="1" i="1" dirty="0">
                <a:solidFill>
                  <a:schemeClr val="tx2">
                    <a:lumMod val="75000"/>
                  </a:schemeClr>
                </a:solidFill>
              </a:rPr>
              <a:t>*</a:t>
            </a:r>
            <a:r>
              <a:rPr lang="ru-RU" sz="3200" b="1" i="1" dirty="0" err="1">
                <a:solidFill>
                  <a:schemeClr val="tx2">
                    <a:lumMod val="75000"/>
                  </a:schemeClr>
                </a:solidFill>
              </a:rPr>
              <a:t>Тимчасово</a:t>
            </a:r>
            <a:r>
              <a:rPr lang="ru-RU" sz="3200" b="1" i="1" dirty="0">
                <a:solidFill>
                  <a:schemeClr val="tx2">
                    <a:lumMod val="75000"/>
                  </a:schemeClr>
                </a:solidFill>
              </a:rPr>
              <a:t> для </a:t>
            </a:r>
            <a:r>
              <a:rPr lang="ru-RU" sz="3200" b="1" i="1" dirty="0" err="1">
                <a:solidFill>
                  <a:schemeClr val="tx2">
                    <a:lumMod val="75000"/>
                  </a:schemeClr>
                </a:solidFill>
              </a:rPr>
              <a:t>розрахунку</a:t>
            </a:r>
            <a:r>
              <a:rPr lang="ru-RU" sz="3200" b="1" i="1" dirty="0">
                <a:solidFill>
                  <a:schemeClr val="tx2">
                    <a:lumMod val="75000"/>
                  </a:schemeClr>
                </a:solidFill>
              </a:rPr>
              <a:t> МПЗ за 2022-й і 2023 </a:t>
            </a:r>
            <a:r>
              <a:rPr lang="ru-RU" sz="3200" b="1" i="1" dirty="0" err="1">
                <a:solidFill>
                  <a:schemeClr val="tx2">
                    <a:lumMod val="75000"/>
                  </a:schemeClr>
                </a:solidFill>
              </a:rPr>
              <a:t>податкові</a:t>
            </a:r>
            <a:r>
              <a:rPr lang="ru-RU" sz="3200" b="1" i="1" dirty="0">
                <a:solidFill>
                  <a:schemeClr val="tx2">
                    <a:lumMod val="75000"/>
                  </a:schemeClr>
                </a:solidFill>
              </a:rPr>
              <a:t>/</a:t>
            </a:r>
            <a:r>
              <a:rPr lang="ru-RU" sz="3200" b="1" i="1" dirty="0" err="1">
                <a:solidFill>
                  <a:schemeClr val="tx2">
                    <a:lumMod val="75000"/>
                  </a:schemeClr>
                </a:solidFill>
              </a:rPr>
              <a:t>звітні</a:t>
            </a:r>
            <a:r>
              <a:rPr lang="ru-RU" sz="3200" b="1" i="1" dirty="0">
                <a:solidFill>
                  <a:schemeClr val="tx2">
                    <a:lumMod val="75000"/>
                  </a:schemeClr>
                </a:solidFill>
              </a:rPr>
              <a:t> роки </a:t>
            </a:r>
            <a:r>
              <a:rPr lang="ru-RU" sz="3200" b="1" i="1" dirty="0" err="1">
                <a:solidFill>
                  <a:schemeClr val="tx2">
                    <a:lumMod val="75000"/>
                  </a:schemeClr>
                </a:solidFill>
              </a:rPr>
              <a:t>застосовують</a:t>
            </a:r>
            <a:r>
              <a:rPr lang="ru-RU" sz="3200" b="1" i="1" dirty="0">
                <a:solidFill>
                  <a:schemeClr val="tx2">
                    <a:lumMod val="75000"/>
                  </a:schemeClr>
                </a:solidFill>
              </a:rPr>
              <a:t> </a:t>
            </a:r>
            <a:r>
              <a:rPr lang="ru-RU" sz="3200" b="1" i="1" u="sng" dirty="0" err="1">
                <a:solidFill>
                  <a:srgbClr val="FF0000"/>
                </a:solidFill>
              </a:rPr>
              <a:t>коефіцієнт</a:t>
            </a:r>
            <a:r>
              <a:rPr lang="ru-RU" sz="3200" b="1" i="1" u="sng" dirty="0">
                <a:solidFill>
                  <a:srgbClr val="FF0000"/>
                </a:solidFill>
              </a:rPr>
              <a:t> 0,04</a:t>
            </a:r>
            <a:r>
              <a:rPr lang="ru-RU" sz="3200" b="1" i="1" dirty="0">
                <a:solidFill>
                  <a:srgbClr val="FF0000"/>
                </a:solidFill>
              </a:rPr>
              <a:t> </a:t>
            </a:r>
            <a:r>
              <a:rPr lang="ru-RU" sz="3200" b="1" i="1" dirty="0">
                <a:solidFill>
                  <a:schemeClr val="tx2">
                    <a:lumMod val="75000"/>
                  </a:schemeClr>
                </a:solidFill>
              </a:rPr>
              <a:t>(п. 67 </a:t>
            </a:r>
            <a:r>
              <a:rPr lang="ru-RU" sz="3200" b="1" i="1" dirty="0" err="1">
                <a:solidFill>
                  <a:schemeClr val="tx2">
                    <a:lumMod val="75000"/>
                  </a:schemeClr>
                </a:solidFill>
              </a:rPr>
              <a:t>розд</a:t>
            </a:r>
            <a:r>
              <a:rPr lang="ru-RU" sz="3200" b="1" i="1" dirty="0">
                <a:solidFill>
                  <a:schemeClr val="tx2">
                    <a:lumMod val="75000"/>
                  </a:schemeClr>
                </a:solidFill>
              </a:rPr>
              <a:t>. ХХ ПК</a:t>
            </a:r>
            <a:r>
              <a:rPr lang="ru-RU" sz="3200" b="1" i="1" dirty="0" smtClean="0">
                <a:solidFill>
                  <a:schemeClr val="tx2">
                    <a:lumMod val="75000"/>
                  </a:schemeClr>
                </a:solidFill>
              </a:rPr>
              <a:t>). </a:t>
            </a:r>
            <a:endParaRPr lang="ru-RU" sz="3200" b="1" i="1" dirty="0">
              <a:solidFill>
                <a:schemeClr val="tx2">
                  <a:lumMod val="75000"/>
                </a:schemeClr>
              </a:solidFill>
            </a:endParaRPr>
          </a:p>
          <a:p>
            <a:pPr marL="0" marR="0" indent="0" algn="ctr" defTabSz="825500" rtl="0" fontAlgn="auto" latinLnBrk="0" hangingPunct="0">
              <a:lnSpc>
                <a:spcPct val="100000"/>
              </a:lnSpc>
              <a:spcBef>
                <a:spcPts val="0"/>
              </a:spcBef>
              <a:spcAft>
                <a:spcPts val="0"/>
              </a:spcAft>
              <a:buClrTx/>
              <a:buSzTx/>
              <a:buFontTx/>
              <a:buNone/>
              <a:tabLst/>
            </a:pPr>
            <a:endParaRPr kumimoji="0" lang="ru-RU" sz="3200" b="1" i="0" u="none" strike="noStrike" cap="none" spc="0" normalizeH="0" baseline="0" dirty="0">
              <a:ln>
                <a:noFill/>
              </a:ln>
              <a:solidFill>
                <a:schemeClr val="tx2">
                  <a:lumMod val="75000"/>
                </a:schemeClr>
              </a:solidFill>
              <a:effectLst/>
              <a:uFillTx/>
              <a:latin typeface="Helvetica Neue Medium"/>
              <a:ea typeface="Helvetica Neue Medium"/>
              <a:cs typeface="Helvetica Neue Medium"/>
              <a:sym typeface="Helvetica Neue Medium"/>
            </a:endParaRPr>
          </a:p>
        </p:txBody>
      </p:sp>
      <p:pic>
        <p:nvPicPr>
          <p:cNvPr id="9" name="Image" descr="Image"/>
          <p:cNvPicPr>
            <a:picLocks noChangeAspect="1"/>
          </p:cNvPicPr>
          <p:nvPr/>
        </p:nvPicPr>
        <p:blipFill>
          <a:blip r:embed="rId2"/>
          <a:stretch>
            <a:fillRect/>
          </a:stretch>
        </p:blipFill>
        <p:spPr>
          <a:xfrm>
            <a:off x="15102348" y="249379"/>
            <a:ext cx="8727470" cy="2165685"/>
          </a:xfrm>
          <a:prstGeom prst="rect">
            <a:avLst/>
          </a:prstGeom>
          <a:ln w="12700">
            <a:miter lim="400000"/>
          </a:ln>
        </p:spPr>
      </p:pic>
      <p:sp>
        <p:nvSpPr>
          <p:cNvPr id="6" name="Овал 5">
            <a:extLst>
              <a:ext uri="{FF2B5EF4-FFF2-40B4-BE49-F238E27FC236}">
                <a16:creationId xmlns:a16="http://schemas.microsoft.com/office/drawing/2014/main" xmlns="" id="{41C87C73-AF84-4E9D-9017-3F448185DD16}"/>
              </a:ext>
            </a:extLst>
          </p:cNvPr>
          <p:cNvSpPr/>
          <p:nvPr/>
        </p:nvSpPr>
        <p:spPr>
          <a:xfrm>
            <a:off x="16080543" y="7023455"/>
            <a:ext cx="6748745" cy="628388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6600" b="1" i="0" u="none" strike="noStrike" kern="0" cap="none" spc="0" normalizeH="0" baseline="0" noProof="0" dirty="0">
                <a:ln>
                  <a:noFill/>
                </a:ln>
                <a:solidFill>
                  <a:prstClr val="white"/>
                </a:solidFill>
                <a:effectLst/>
                <a:uLnTx/>
                <a:uFillTx/>
                <a:latin typeface="Calibri"/>
                <a:ea typeface="+mn-ea"/>
                <a:cs typeface="+mn-cs"/>
              </a:rPr>
              <a:t>Як розрахувати МПЗ ?</a:t>
            </a:r>
            <a:endParaRPr kumimoji="0" lang="ru-RU" sz="6600" b="1"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190579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4889</TotalTime>
  <Words>978</Words>
  <Application>Microsoft Office PowerPoint</Application>
  <PresentationFormat>Произвольный</PresentationFormat>
  <Paragraphs>157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21_BasicWhite</vt:lpstr>
      <vt:lpstr>Презентация PowerPoint</vt:lpstr>
      <vt:lpstr>Презентация PowerPoint</vt:lpstr>
      <vt:lpstr> Щоб визначити, хто конкретно повинен платити МПЗ, необхідно з’ясувати, чи перебуває земельна ділянка в офіційній оренді та, чи зареєстровано право на користування в Реєстрі речових прав.</vt:lpstr>
      <vt:lpstr> </vt:lpstr>
      <vt:lpstr>Для громадян:    </vt:lpstr>
      <vt:lpstr>Презентация PowerPoint</vt:lpstr>
      <vt:lpstr>Ті, хто отримав ППР від податкових органів, має сплатити визначену суму МПЗ протягом 60 днів із дня вручення.   Хто не згоден із розрахунком МПЗ має право звернутися до податкового органу для проведення звірки даних протягом 30 днів з дня вручення ППР. </vt:lpstr>
      <vt:lpstr>Презентация PowerPoint</vt:lpstr>
      <vt:lpstr>Презентация PowerPoint</vt:lpstr>
      <vt:lpstr>Презентация PowerPoint</vt:lpstr>
      <vt:lpstr>Презентация PowerPoint</vt:lpstr>
      <vt:lpstr>Приклад розрахунку</vt:lpstr>
      <vt:lpstr>МПЗ сплачується (перераховується) до місцевих бюджетів за місцезнаходженням таких земельних ділянок.</vt:lpstr>
      <vt:lpstr>МПЗ не визначають: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kosteniuk</dc:creator>
  <cp:lastModifiedBy>user</cp:lastModifiedBy>
  <cp:revision>352</cp:revision>
  <cp:lastPrinted>2023-07-13T12:37:28Z</cp:lastPrinted>
  <dcterms:modified xsi:type="dcterms:W3CDTF">2023-07-13T12:39:05Z</dcterms:modified>
</cp:coreProperties>
</file>